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5" autoAdjust="0"/>
    <p:restoredTop sz="94660"/>
  </p:normalViewPr>
  <p:slideViewPr>
    <p:cSldViewPr snapToGrid="0">
      <p:cViewPr>
        <p:scale>
          <a:sx n="68" d="100"/>
          <a:sy n="68" d="100"/>
        </p:scale>
        <p:origin x="61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B1C2E2-2284-4657-8053-CD0630BD38F1}"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AFA50332-60CC-4F09-AC45-7D0BD18ECD31}">
      <dgm:prSet/>
      <dgm:spPr/>
      <dgm:t>
        <a:bodyPr/>
        <a:lstStyle/>
        <a:p>
          <a:r>
            <a:rPr lang="en-US"/>
            <a:t>Longitude (double) Latitude (double) </a:t>
          </a:r>
        </a:p>
      </dgm:t>
    </dgm:pt>
    <dgm:pt modelId="{CA14F88F-1920-4914-8790-FE0C6B1420DF}" type="parTrans" cxnId="{83CD5B52-8235-4700-A1C2-F50C472FCEBE}">
      <dgm:prSet/>
      <dgm:spPr/>
      <dgm:t>
        <a:bodyPr/>
        <a:lstStyle/>
        <a:p>
          <a:endParaRPr lang="en-US"/>
        </a:p>
      </dgm:t>
    </dgm:pt>
    <dgm:pt modelId="{1BB9C25D-39CF-44E6-AD16-C791D53DFEB7}" type="sibTrans" cxnId="{83CD5B52-8235-4700-A1C2-F50C472FCEBE}">
      <dgm:prSet/>
      <dgm:spPr/>
      <dgm:t>
        <a:bodyPr/>
        <a:lstStyle/>
        <a:p>
          <a:endParaRPr lang="en-US"/>
        </a:p>
      </dgm:t>
    </dgm:pt>
    <dgm:pt modelId="{26E449AC-3AE5-4A95-BED4-C6B212DC4BBB}">
      <dgm:prSet/>
      <dgm:spPr/>
      <dgm:t>
        <a:bodyPr/>
        <a:lstStyle/>
        <a:p>
          <a:r>
            <a:rPr lang="en-US"/>
            <a:t>State Name (character) </a:t>
          </a:r>
        </a:p>
      </dgm:t>
    </dgm:pt>
    <dgm:pt modelId="{6ED3CF7C-7D52-4E4F-9C44-FB604FB8FDBE}" type="parTrans" cxnId="{2065EA5C-3A59-4F46-A9FB-B3D92AE42209}">
      <dgm:prSet/>
      <dgm:spPr/>
      <dgm:t>
        <a:bodyPr/>
        <a:lstStyle/>
        <a:p>
          <a:endParaRPr lang="en-US"/>
        </a:p>
      </dgm:t>
    </dgm:pt>
    <dgm:pt modelId="{A350C3F3-BF47-4F40-B5CE-DE21DC0D2840}" type="sibTrans" cxnId="{2065EA5C-3A59-4F46-A9FB-B3D92AE42209}">
      <dgm:prSet/>
      <dgm:spPr/>
      <dgm:t>
        <a:bodyPr/>
        <a:lstStyle/>
        <a:p>
          <a:endParaRPr lang="en-US"/>
        </a:p>
      </dgm:t>
    </dgm:pt>
    <dgm:pt modelId="{390DF1BB-1A77-4B1B-97CE-E67A9347BD2A}">
      <dgm:prSet/>
      <dgm:spPr/>
      <dgm:t>
        <a:bodyPr/>
        <a:lstStyle/>
        <a:p>
          <a:r>
            <a:rPr lang="en-US"/>
            <a:t>State abbreviated (character) </a:t>
          </a:r>
        </a:p>
      </dgm:t>
    </dgm:pt>
    <dgm:pt modelId="{E2980F17-5C3B-4B46-9E83-FEC939FABD4A}" type="parTrans" cxnId="{78DFAFEF-F0C5-4C21-8CFB-CDF901D7B72D}">
      <dgm:prSet/>
      <dgm:spPr/>
      <dgm:t>
        <a:bodyPr/>
        <a:lstStyle/>
        <a:p>
          <a:endParaRPr lang="en-US"/>
        </a:p>
      </dgm:t>
    </dgm:pt>
    <dgm:pt modelId="{87758D0F-CFAC-42A0-B200-E076382356CC}" type="sibTrans" cxnId="{78DFAFEF-F0C5-4C21-8CFB-CDF901D7B72D}">
      <dgm:prSet/>
      <dgm:spPr/>
      <dgm:t>
        <a:bodyPr/>
        <a:lstStyle/>
        <a:p>
          <a:endParaRPr lang="en-US"/>
        </a:p>
      </dgm:t>
    </dgm:pt>
    <dgm:pt modelId="{DBDEE932-677F-4946-9589-B73138F7B065}">
      <dgm:prSet/>
      <dgm:spPr/>
      <dgm:t>
        <a:bodyPr/>
        <a:lstStyle/>
        <a:p>
          <a:r>
            <a:rPr lang="en-US"/>
            <a:t>State_Code (character) </a:t>
          </a:r>
        </a:p>
      </dgm:t>
    </dgm:pt>
    <dgm:pt modelId="{63BBD5A5-0B41-4CA4-8D8D-6FF8C1CD89D0}" type="parTrans" cxnId="{584603AC-E124-4461-B16A-B96F79E0B2E8}">
      <dgm:prSet/>
      <dgm:spPr/>
      <dgm:t>
        <a:bodyPr/>
        <a:lstStyle/>
        <a:p>
          <a:endParaRPr lang="en-US"/>
        </a:p>
      </dgm:t>
    </dgm:pt>
    <dgm:pt modelId="{A6C6994A-9DB0-4383-8276-A3981CBB1613}" type="sibTrans" cxnId="{584603AC-E124-4461-B16A-B96F79E0B2E8}">
      <dgm:prSet/>
      <dgm:spPr/>
      <dgm:t>
        <a:bodyPr/>
        <a:lstStyle/>
        <a:p>
          <a:endParaRPr lang="en-US"/>
        </a:p>
      </dgm:t>
    </dgm:pt>
    <dgm:pt modelId="{7CF56FE2-F9F7-459F-8D55-10B7BF8C2F74}">
      <dgm:prSet/>
      <dgm:spPr/>
      <dgm:t>
        <a:bodyPr/>
        <a:lstStyle/>
        <a:p>
          <a:r>
            <a:rPr lang="en-US"/>
            <a:t>County Name (character) </a:t>
          </a:r>
        </a:p>
      </dgm:t>
    </dgm:pt>
    <dgm:pt modelId="{67DAD719-9920-429D-B738-3F9DE918669D}" type="parTrans" cxnId="{1C0082A8-A1D4-418F-A06F-81A67096B2CC}">
      <dgm:prSet/>
      <dgm:spPr/>
      <dgm:t>
        <a:bodyPr/>
        <a:lstStyle/>
        <a:p>
          <a:endParaRPr lang="en-US"/>
        </a:p>
      </dgm:t>
    </dgm:pt>
    <dgm:pt modelId="{ED76F9BE-6C12-409D-9624-E646E9808F50}" type="sibTrans" cxnId="{1C0082A8-A1D4-418F-A06F-81A67096B2CC}">
      <dgm:prSet/>
      <dgm:spPr/>
      <dgm:t>
        <a:bodyPr/>
        <a:lstStyle/>
        <a:p>
          <a:endParaRPr lang="en-US"/>
        </a:p>
      </dgm:t>
    </dgm:pt>
    <dgm:pt modelId="{6656F03C-F3B2-4588-B1E3-541C202A2530}">
      <dgm:prSet/>
      <dgm:spPr/>
      <dgm:t>
        <a:bodyPr/>
        <a:lstStyle/>
        <a:p>
          <a:r>
            <a:rPr lang="en-US"/>
            <a:t>City Name (character) </a:t>
          </a:r>
        </a:p>
      </dgm:t>
    </dgm:pt>
    <dgm:pt modelId="{93921C1E-188B-4EF7-9A41-350E261F224B}" type="parTrans" cxnId="{0675C552-A0FD-47A3-AF56-070B7FBB046B}">
      <dgm:prSet/>
      <dgm:spPr/>
      <dgm:t>
        <a:bodyPr/>
        <a:lstStyle/>
        <a:p>
          <a:endParaRPr lang="en-US"/>
        </a:p>
      </dgm:t>
    </dgm:pt>
    <dgm:pt modelId="{445A2F24-E29E-473D-91EA-8FE331695E22}" type="sibTrans" cxnId="{0675C552-A0FD-47A3-AF56-070B7FBB046B}">
      <dgm:prSet/>
      <dgm:spPr/>
      <dgm:t>
        <a:bodyPr/>
        <a:lstStyle/>
        <a:p>
          <a:endParaRPr lang="en-US"/>
        </a:p>
      </dgm:t>
    </dgm:pt>
    <dgm:pt modelId="{A23B5272-D6EE-4166-88CF-ACAC72EDC7E7}">
      <dgm:prSet/>
      <dgm:spPr/>
      <dgm:t>
        <a:bodyPr/>
        <a:lstStyle/>
        <a:p>
          <a:r>
            <a:rPr lang="en-US"/>
            <a:t>Name of city, town, village or CPD (character) </a:t>
          </a:r>
        </a:p>
      </dgm:t>
    </dgm:pt>
    <dgm:pt modelId="{14A6859A-D815-44CB-997C-5617FDB15122}" type="parTrans" cxnId="{E0D9FBAD-418D-4EE3-BAF0-C6994F291C01}">
      <dgm:prSet/>
      <dgm:spPr/>
      <dgm:t>
        <a:bodyPr/>
        <a:lstStyle/>
        <a:p>
          <a:endParaRPr lang="en-US"/>
        </a:p>
      </dgm:t>
    </dgm:pt>
    <dgm:pt modelId="{09111C44-B3C3-4250-9329-A5701696DB2E}" type="sibTrans" cxnId="{E0D9FBAD-418D-4EE3-BAF0-C6994F291C01}">
      <dgm:prSet/>
      <dgm:spPr/>
      <dgm:t>
        <a:bodyPr/>
        <a:lstStyle/>
        <a:p>
          <a:endParaRPr lang="en-US"/>
        </a:p>
      </dgm:t>
    </dgm:pt>
    <dgm:pt modelId="{C299AEA2-1303-4F8D-BEA2-CB3043D2903F}">
      <dgm:prSet/>
      <dgm:spPr/>
      <dgm:t>
        <a:bodyPr/>
        <a:lstStyle/>
        <a:p>
          <a:r>
            <a:rPr lang="en-US"/>
            <a:t>Primary, Defines if the location is a track and block group. </a:t>
          </a:r>
        </a:p>
      </dgm:t>
    </dgm:pt>
    <dgm:pt modelId="{62FC7204-D358-4ED3-BE54-C50E6FA2546F}" type="parTrans" cxnId="{D50AA063-20DB-4DE1-9FBC-768D1686D522}">
      <dgm:prSet/>
      <dgm:spPr/>
      <dgm:t>
        <a:bodyPr/>
        <a:lstStyle/>
        <a:p>
          <a:endParaRPr lang="en-US"/>
        </a:p>
      </dgm:t>
    </dgm:pt>
    <dgm:pt modelId="{B20A2E6A-783B-45C1-919B-AAD479FE6456}" type="sibTrans" cxnId="{D50AA063-20DB-4DE1-9FBC-768D1686D522}">
      <dgm:prSet/>
      <dgm:spPr/>
      <dgm:t>
        <a:bodyPr/>
        <a:lstStyle/>
        <a:p>
          <a:endParaRPr lang="en-US"/>
        </a:p>
      </dgm:t>
    </dgm:pt>
    <dgm:pt modelId="{94FFD337-C488-4DE3-BC2E-9A5376845D4B}">
      <dgm:prSet/>
      <dgm:spPr/>
      <dgm:t>
        <a:bodyPr/>
        <a:lstStyle/>
        <a:p>
          <a:r>
            <a:rPr lang="en-US"/>
            <a:t>Zip Code (character) </a:t>
          </a:r>
        </a:p>
      </dgm:t>
    </dgm:pt>
    <dgm:pt modelId="{04582012-5A0F-4C58-88E8-20D7FC11C878}" type="parTrans" cxnId="{F2069849-DB20-4737-B353-CBD8A4733A04}">
      <dgm:prSet/>
      <dgm:spPr/>
      <dgm:t>
        <a:bodyPr/>
        <a:lstStyle/>
        <a:p>
          <a:endParaRPr lang="en-US"/>
        </a:p>
      </dgm:t>
    </dgm:pt>
    <dgm:pt modelId="{092370AB-F4C4-43BC-BAD9-21B210207377}" type="sibTrans" cxnId="{F2069849-DB20-4737-B353-CBD8A4733A04}">
      <dgm:prSet/>
      <dgm:spPr/>
      <dgm:t>
        <a:bodyPr/>
        <a:lstStyle/>
        <a:p>
          <a:endParaRPr lang="en-US"/>
        </a:p>
      </dgm:t>
    </dgm:pt>
    <dgm:pt modelId="{70F21C23-4B85-4E21-BB94-F91737CCEC40}">
      <dgm:prSet/>
      <dgm:spPr/>
      <dgm:t>
        <a:bodyPr/>
        <a:lstStyle/>
        <a:p>
          <a:r>
            <a:rPr lang="en-US"/>
            <a:t>Area Code (character)</a:t>
          </a:r>
        </a:p>
      </dgm:t>
    </dgm:pt>
    <dgm:pt modelId="{DF72AA72-125D-4E1A-AE2D-73513767B7E0}" type="parTrans" cxnId="{D572A8E7-6E07-45C0-8BFF-6098E09BF93B}">
      <dgm:prSet/>
      <dgm:spPr/>
      <dgm:t>
        <a:bodyPr/>
        <a:lstStyle/>
        <a:p>
          <a:endParaRPr lang="en-US"/>
        </a:p>
      </dgm:t>
    </dgm:pt>
    <dgm:pt modelId="{963D8D57-9668-4C80-A4DB-7EE2F496AA2B}" type="sibTrans" cxnId="{D572A8E7-6E07-45C0-8BFF-6098E09BF93B}">
      <dgm:prSet/>
      <dgm:spPr/>
      <dgm:t>
        <a:bodyPr/>
        <a:lstStyle/>
        <a:p>
          <a:endParaRPr lang="en-US"/>
        </a:p>
      </dgm:t>
    </dgm:pt>
    <dgm:pt modelId="{20D6504A-07F6-4274-9464-CDF156D47F4B}" type="pres">
      <dgm:prSet presAssocID="{4DB1C2E2-2284-4657-8053-CD0630BD38F1}" presName="diagram" presStyleCnt="0">
        <dgm:presLayoutVars>
          <dgm:dir/>
          <dgm:resizeHandles val="exact"/>
        </dgm:presLayoutVars>
      </dgm:prSet>
      <dgm:spPr/>
    </dgm:pt>
    <dgm:pt modelId="{5FE0CE6C-90C5-428D-A1B9-7F075D0BDB69}" type="pres">
      <dgm:prSet presAssocID="{AFA50332-60CC-4F09-AC45-7D0BD18ECD31}" presName="node" presStyleLbl="node1" presStyleIdx="0" presStyleCnt="10">
        <dgm:presLayoutVars>
          <dgm:bulletEnabled val="1"/>
        </dgm:presLayoutVars>
      </dgm:prSet>
      <dgm:spPr/>
    </dgm:pt>
    <dgm:pt modelId="{0514E173-9914-443D-9027-865F9E00C652}" type="pres">
      <dgm:prSet presAssocID="{1BB9C25D-39CF-44E6-AD16-C791D53DFEB7}" presName="sibTrans" presStyleCnt="0"/>
      <dgm:spPr/>
    </dgm:pt>
    <dgm:pt modelId="{15128528-4A51-4866-ABF8-4CDA699C370E}" type="pres">
      <dgm:prSet presAssocID="{26E449AC-3AE5-4A95-BED4-C6B212DC4BBB}" presName="node" presStyleLbl="node1" presStyleIdx="1" presStyleCnt="10">
        <dgm:presLayoutVars>
          <dgm:bulletEnabled val="1"/>
        </dgm:presLayoutVars>
      </dgm:prSet>
      <dgm:spPr/>
    </dgm:pt>
    <dgm:pt modelId="{1EE027B6-403B-45C5-861B-26F663BBDBE6}" type="pres">
      <dgm:prSet presAssocID="{A350C3F3-BF47-4F40-B5CE-DE21DC0D2840}" presName="sibTrans" presStyleCnt="0"/>
      <dgm:spPr/>
    </dgm:pt>
    <dgm:pt modelId="{6A8F5571-2C33-4498-967C-02D5361DC133}" type="pres">
      <dgm:prSet presAssocID="{390DF1BB-1A77-4B1B-97CE-E67A9347BD2A}" presName="node" presStyleLbl="node1" presStyleIdx="2" presStyleCnt="10">
        <dgm:presLayoutVars>
          <dgm:bulletEnabled val="1"/>
        </dgm:presLayoutVars>
      </dgm:prSet>
      <dgm:spPr/>
    </dgm:pt>
    <dgm:pt modelId="{C3B32AC5-83F3-46C9-BC55-CF6DDABC55AC}" type="pres">
      <dgm:prSet presAssocID="{87758D0F-CFAC-42A0-B200-E076382356CC}" presName="sibTrans" presStyleCnt="0"/>
      <dgm:spPr/>
    </dgm:pt>
    <dgm:pt modelId="{08DEF3E1-C1CF-4D4D-86F0-C77E143DE934}" type="pres">
      <dgm:prSet presAssocID="{DBDEE932-677F-4946-9589-B73138F7B065}" presName="node" presStyleLbl="node1" presStyleIdx="3" presStyleCnt="10">
        <dgm:presLayoutVars>
          <dgm:bulletEnabled val="1"/>
        </dgm:presLayoutVars>
      </dgm:prSet>
      <dgm:spPr/>
    </dgm:pt>
    <dgm:pt modelId="{D2533E07-A647-408D-9A66-63D1AD628B9B}" type="pres">
      <dgm:prSet presAssocID="{A6C6994A-9DB0-4383-8276-A3981CBB1613}" presName="sibTrans" presStyleCnt="0"/>
      <dgm:spPr/>
    </dgm:pt>
    <dgm:pt modelId="{9F4A731A-57B7-417E-B907-B0ECBA335262}" type="pres">
      <dgm:prSet presAssocID="{7CF56FE2-F9F7-459F-8D55-10B7BF8C2F74}" presName="node" presStyleLbl="node1" presStyleIdx="4" presStyleCnt="10">
        <dgm:presLayoutVars>
          <dgm:bulletEnabled val="1"/>
        </dgm:presLayoutVars>
      </dgm:prSet>
      <dgm:spPr/>
    </dgm:pt>
    <dgm:pt modelId="{610113EF-DDC4-4BEC-9E05-F1FA881D3F7B}" type="pres">
      <dgm:prSet presAssocID="{ED76F9BE-6C12-409D-9624-E646E9808F50}" presName="sibTrans" presStyleCnt="0"/>
      <dgm:spPr/>
    </dgm:pt>
    <dgm:pt modelId="{FE7EB4C4-3581-457C-BC55-A5720001D88C}" type="pres">
      <dgm:prSet presAssocID="{6656F03C-F3B2-4588-B1E3-541C202A2530}" presName="node" presStyleLbl="node1" presStyleIdx="5" presStyleCnt="10">
        <dgm:presLayoutVars>
          <dgm:bulletEnabled val="1"/>
        </dgm:presLayoutVars>
      </dgm:prSet>
      <dgm:spPr/>
    </dgm:pt>
    <dgm:pt modelId="{205D46C5-8F7B-414C-BA65-7A29D75A1F09}" type="pres">
      <dgm:prSet presAssocID="{445A2F24-E29E-473D-91EA-8FE331695E22}" presName="sibTrans" presStyleCnt="0"/>
      <dgm:spPr/>
    </dgm:pt>
    <dgm:pt modelId="{138E35BC-2A32-45CE-819F-942D169CC418}" type="pres">
      <dgm:prSet presAssocID="{A23B5272-D6EE-4166-88CF-ACAC72EDC7E7}" presName="node" presStyleLbl="node1" presStyleIdx="6" presStyleCnt="10">
        <dgm:presLayoutVars>
          <dgm:bulletEnabled val="1"/>
        </dgm:presLayoutVars>
      </dgm:prSet>
      <dgm:spPr/>
    </dgm:pt>
    <dgm:pt modelId="{8021521F-C687-42E2-8F11-F1EC936B9050}" type="pres">
      <dgm:prSet presAssocID="{09111C44-B3C3-4250-9329-A5701696DB2E}" presName="sibTrans" presStyleCnt="0"/>
      <dgm:spPr/>
    </dgm:pt>
    <dgm:pt modelId="{B8DC26D1-E6F1-48DF-8B4A-D3EF01AE0660}" type="pres">
      <dgm:prSet presAssocID="{C299AEA2-1303-4F8D-BEA2-CB3043D2903F}" presName="node" presStyleLbl="node1" presStyleIdx="7" presStyleCnt="10">
        <dgm:presLayoutVars>
          <dgm:bulletEnabled val="1"/>
        </dgm:presLayoutVars>
      </dgm:prSet>
      <dgm:spPr/>
    </dgm:pt>
    <dgm:pt modelId="{59FD1380-DB63-4901-81F4-E92C45C05CCD}" type="pres">
      <dgm:prSet presAssocID="{B20A2E6A-783B-45C1-919B-AAD479FE6456}" presName="sibTrans" presStyleCnt="0"/>
      <dgm:spPr/>
    </dgm:pt>
    <dgm:pt modelId="{445A6ADF-7281-4565-A3E0-53FFF628EC22}" type="pres">
      <dgm:prSet presAssocID="{94FFD337-C488-4DE3-BC2E-9A5376845D4B}" presName="node" presStyleLbl="node1" presStyleIdx="8" presStyleCnt="10">
        <dgm:presLayoutVars>
          <dgm:bulletEnabled val="1"/>
        </dgm:presLayoutVars>
      </dgm:prSet>
      <dgm:spPr/>
    </dgm:pt>
    <dgm:pt modelId="{1E88A2FF-A016-40A5-8BBA-0CC0E158A4EA}" type="pres">
      <dgm:prSet presAssocID="{092370AB-F4C4-43BC-BAD9-21B210207377}" presName="sibTrans" presStyleCnt="0"/>
      <dgm:spPr/>
    </dgm:pt>
    <dgm:pt modelId="{6B0B9EA9-72B8-415A-8D9D-27B6EBA28EDD}" type="pres">
      <dgm:prSet presAssocID="{70F21C23-4B85-4E21-BB94-F91737CCEC40}" presName="node" presStyleLbl="node1" presStyleIdx="9" presStyleCnt="10">
        <dgm:presLayoutVars>
          <dgm:bulletEnabled val="1"/>
        </dgm:presLayoutVars>
      </dgm:prSet>
      <dgm:spPr/>
    </dgm:pt>
  </dgm:ptLst>
  <dgm:cxnLst>
    <dgm:cxn modelId="{CFFEF207-595B-44F5-840D-9746C3619B36}" type="presOf" srcId="{4DB1C2E2-2284-4657-8053-CD0630BD38F1}" destId="{20D6504A-07F6-4274-9464-CDF156D47F4B}" srcOrd="0" destOrd="0" presId="urn:microsoft.com/office/officeart/2005/8/layout/default"/>
    <dgm:cxn modelId="{48CBCC5B-F4C7-40E6-A62C-7EAD9A7A9CAF}" type="presOf" srcId="{70F21C23-4B85-4E21-BB94-F91737CCEC40}" destId="{6B0B9EA9-72B8-415A-8D9D-27B6EBA28EDD}" srcOrd="0" destOrd="0" presId="urn:microsoft.com/office/officeart/2005/8/layout/default"/>
    <dgm:cxn modelId="{2065EA5C-3A59-4F46-A9FB-B3D92AE42209}" srcId="{4DB1C2E2-2284-4657-8053-CD0630BD38F1}" destId="{26E449AC-3AE5-4A95-BED4-C6B212DC4BBB}" srcOrd="1" destOrd="0" parTransId="{6ED3CF7C-7D52-4E4F-9C44-FB604FB8FDBE}" sibTransId="{A350C3F3-BF47-4F40-B5CE-DE21DC0D2840}"/>
    <dgm:cxn modelId="{D50AA063-20DB-4DE1-9FBC-768D1686D522}" srcId="{4DB1C2E2-2284-4657-8053-CD0630BD38F1}" destId="{C299AEA2-1303-4F8D-BEA2-CB3043D2903F}" srcOrd="7" destOrd="0" parTransId="{62FC7204-D358-4ED3-BE54-C50E6FA2546F}" sibTransId="{B20A2E6A-783B-45C1-919B-AAD479FE6456}"/>
    <dgm:cxn modelId="{7CE18268-E1F6-43B9-B8B0-AC855AEFFB05}" type="presOf" srcId="{DBDEE932-677F-4946-9589-B73138F7B065}" destId="{08DEF3E1-C1CF-4D4D-86F0-C77E143DE934}" srcOrd="0" destOrd="0" presId="urn:microsoft.com/office/officeart/2005/8/layout/default"/>
    <dgm:cxn modelId="{F2069849-DB20-4737-B353-CBD8A4733A04}" srcId="{4DB1C2E2-2284-4657-8053-CD0630BD38F1}" destId="{94FFD337-C488-4DE3-BC2E-9A5376845D4B}" srcOrd="8" destOrd="0" parTransId="{04582012-5A0F-4C58-88E8-20D7FC11C878}" sibTransId="{092370AB-F4C4-43BC-BAD9-21B210207377}"/>
    <dgm:cxn modelId="{B0F5E84E-D6F7-4897-A939-B53A18963F17}" type="presOf" srcId="{C299AEA2-1303-4F8D-BEA2-CB3043D2903F}" destId="{B8DC26D1-E6F1-48DF-8B4A-D3EF01AE0660}" srcOrd="0" destOrd="0" presId="urn:microsoft.com/office/officeart/2005/8/layout/default"/>
    <dgm:cxn modelId="{83CD5B52-8235-4700-A1C2-F50C472FCEBE}" srcId="{4DB1C2E2-2284-4657-8053-CD0630BD38F1}" destId="{AFA50332-60CC-4F09-AC45-7D0BD18ECD31}" srcOrd="0" destOrd="0" parTransId="{CA14F88F-1920-4914-8790-FE0C6B1420DF}" sibTransId="{1BB9C25D-39CF-44E6-AD16-C791D53DFEB7}"/>
    <dgm:cxn modelId="{0675C552-A0FD-47A3-AF56-070B7FBB046B}" srcId="{4DB1C2E2-2284-4657-8053-CD0630BD38F1}" destId="{6656F03C-F3B2-4588-B1E3-541C202A2530}" srcOrd="5" destOrd="0" parTransId="{93921C1E-188B-4EF7-9A41-350E261F224B}" sibTransId="{445A2F24-E29E-473D-91EA-8FE331695E22}"/>
    <dgm:cxn modelId="{36883378-8856-4037-8A3D-B8A011143B81}" type="presOf" srcId="{94FFD337-C488-4DE3-BC2E-9A5376845D4B}" destId="{445A6ADF-7281-4565-A3E0-53FFF628EC22}" srcOrd="0" destOrd="0" presId="urn:microsoft.com/office/officeart/2005/8/layout/default"/>
    <dgm:cxn modelId="{8951A489-202D-489E-A3CD-A1C9D8EBF0CA}" type="presOf" srcId="{7CF56FE2-F9F7-459F-8D55-10B7BF8C2F74}" destId="{9F4A731A-57B7-417E-B907-B0ECBA335262}" srcOrd="0" destOrd="0" presId="urn:microsoft.com/office/officeart/2005/8/layout/default"/>
    <dgm:cxn modelId="{462ADDA4-CF87-4D77-897A-9E4FF0417106}" type="presOf" srcId="{6656F03C-F3B2-4588-B1E3-541C202A2530}" destId="{FE7EB4C4-3581-457C-BC55-A5720001D88C}" srcOrd="0" destOrd="0" presId="urn:microsoft.com/office/officeart/2005/8/layout/default"/>
    <dgm:cxn modelId="{1C0082A8-A1D4-418F-A06F-81A67096B2CC}" srcId="{4DB1C2E2-2284-4657-8053-CD0630BD38F1}" destId="{7CF56FE2-F9F7-459F-8D55-10B7BF8C2F74}" srcOrd="4" destOrd="0" parTransId="{67DAD719-9920-429D-B738-3F9DE918669D}" sibTransId="{ED76F9BE-6C12-409D-9624-E646E9808F50}"/>
    <dgm:cxn modelId="{584603AC-E124-4461-B16A-B96F79E0B2E8}" srcId="{4DB1C2E2-2284-4657-8053-CD0630BD38F1}" destId="{DBDEE932-677F-4946-9589-B73138F7B065}" srcOrd="3" destOrd="0" parTransId="{63BBD5A5-0B41-4CA4-8D8D-6FF8C1CD89D0}" sibTransId="{A6C6994A-9DB0-4383-8276-A3981CBB1613}"/>
    <dgm:cxn modelId="{E0D9FBAD-418D-4EE3-BAF0-C6994F291C01}" srcId="{4DB1C2E2-2284-4657-8053-CD0630BD38F1}" destId="{A23B5272-D6EE-4166-88CF-ACAC72EDC7E7}" srcOrd="6" destOrd="0" parTransId="{14A6859A-D815-44CB-997C-5617FDB15122}" sibTransId="{09111C44-B3C3-4250-9329-A5701696DB2E}"/>
    <dgm:cxn modelId="{B7778CAE-A36F-4ABB-BE96-71D5348BF5DD}" type="presOf" srcId="{390DF1BB-1A77-4B1B-97CE-E67A9347BD2A}" destId="{6A8F5571-2C33-4498-967C-02D5361DC133}" srcOrd="0" destOrd="0" presId="urn:microsoft.com/office/officeart/2005/8/layout/default"/>
    <dgm:cxn modelId="{70DA3BB0-1819-4C8B-9379-4F2B4E70F22A}" type="presOf" srcId="{26E449AC-3AE5-4A95-BED4-C6B212DC4BBB}" destId="{15128528-4A51-4866-ABF8-4CDA699C370E}" srcOrd="0" destOrd="0" presId="urn:microsoft.com/office/officeart/2005/8/layout/default"/>
    <dgm:cxn modelId="{E8853CC7-68C6-4F22-997E-EEA8E42FCAF7}" type="presOf" srcId="{AFA50332-60CC-4F09-AC45-7D0BD18ECD31}" destId="{5FE0CE6C-90C5-428D-A1B9-7F075D0BDB69}" srcOrd="0" destOrd="0" presId="urn:microsoft.com/office/officeart/2005/8/layout/default"/>
    <dgm:cxn modelId="{69BE1FCA-5C4F-4192-8AE4-62C6F10530B0}" type="presOf" srcId="{A23B5272-D6EE-4166-88CF-ACAC72EDC7E7}" destId="{138E35BC-2A32-45CE-819F-942D169CC418}" srcOrd="0" destOrd="0" presId="urn:microsoft.com/office/officeart/2005/8/layout/default"/>
    <dgm:cxn modelId="{D572A8E7-6E07-45C0-8BFF-6098E09BF93B}" srcId="{4DB1C2E2-2284-4657-8053-CD0630BD38F1}" destId="{70F21C23-4B85-4E21-BB94-F91737CCEC40}" srcOrd="9" destOrd="0" parTransId="{DF72AA72-125D-4E1A-AE2D-73513767B7E0}" sibTransId="{963D8D57-9668-4C80-A4DB-7EE2F496AA2B}"/>
    <dgm:cxn modelId="{78DFAFEF-F0C5-4C21-8CFB-CDF901D7B72D}" srcId="{4DB1C2E2-2284-4657-8053-CD0630BD38F1}" destId="{390DF1BB-1A77-4B1B-97CE-E67A9347BD2A}" srcOrd="2" destOrd="0" parTransId="{E2980F17-5C3B-4B46-9E83-FEC939FABD4A}" sibTransId="{87758D0F-CFAC-42A0-B200-E076382356CC}"/>
    <dgm:cxn modelId="{0072876C-5F5F-4708-B86D-CF9A3003CA9F}" type="presParOf" srcId="{20D6504A-07F6-4274-9464-CDF156D47F4B}" destId="{5FE0CE6C-90C5-428D-A1B9-7F075D0BDB69}" srcOrd="0" destOrd="0" presId="urn:microsoft.com/office/officeart/2005/8/layout/default"/>
    <dgm:cxn modelId="{1CA53147-7751-4F6E-8425-4863C34BAB4B}" type="presParOf" srcId="{20D6504A-07F6-4274-9464-CDF156D47F4B}" destId="{0514E173-9914-443D-9027-865F9E00C652}" srcOrd="1" destOrd="0" presId="urn:microsoft.com/office/officeart/2005/8/layout/default"/>
    <dgm:cxn modelId="{4504F850-81B4-4451-8011-433E7CF75586}" type="presParOf" srcId="{20D6504A-07F6-4274-9464-CDF156D47F4B}" destId="{15128528-4A51-4866-ABF8-4CDA699C370E}" srcOrd="2" destOrd="0" presId="urn:microsoft.com/office/officeart/2005/8/layout/default"/>
    <dgm:cxn modelId="{4D7A37EE-61F3-4D9B-ACDB-474E55D5B17A}" type="presParOf" srcId="{20D6504A-07F6-4274-9464-CDF156D47F4B}" destId="{1EE027B6-403B-45C5-861B-26F663BBDBE6}" srcOrd="3" destOrd="0" presId="urn:microsoft.com/office/officeart/2005/8/layout/default"/>
    <dgm:cxn modelId="{30BD5901-63EA-4C90-BBA1-C65A178C7004}" type="presParOf" srcId="{20D6504A-07F6-4274-9464-CDF156D47F4B}" destId="{6A8F5571-2C33-4498-967C-02D5361DC133}" srcOrd="4" destOrd="0" presId="urn:microsoft.com/office/officeart/2005/8/layout/default"/>
    <dgm:cxn modelId="{CB061307-646D-4B4C-847E-06059578EA14}" type="presParOf" srcId="{20D6504A-07F6-4274-9464-CDF156D47F4B}" destId="{C3B32AC5-83F3-46C9-BC55-CF6DDABC55AC}" srcOrd="5" destOrd="0" presId="urn:microsoft.com/office/officeart/2005/8/layout/default"/>
    <dgm:cxn modelId="{28B575EE-EC95-4C80-B802-106C77819C3C}" type="presParOf" srcId="{20D6504A-07F6-4274-9464-CDF156D47F4B}" destId="{08DEF3E1-C1CF-4D4D-86F0-C77E143DE934}" srcOrd="6" destOrd="0" presId="urn:microsoft.com/office/officeart/2005/8/layout/default"/>
    <dgm:cxn modelId="{0413231D-FAC2-4A25-9FEA-F9285E6B733D}" type="presParOf" srcId="{20D6504A-07F6-4274-9464-CDF156D47F4B}" destId="{D2533E07-A647-408D-9A66-63D1AD628B9B}" srcOrd="7" destOrd="0" presId="urn:microsoft.com/office/officeart/2005/8/layout/default"/>
    <dgm:cxn modelId="{C3868857-D824-4196-80D3-513932CA7C5D}" type="presParOf" srcId="{20D6504A-07F6-4274-9464-CDF156D47F4B}" destId="{9F4A731A-57B7-417E-B907-B0ECBA335262}" srcOrd="8" destOrd="0" presId="urn:microsoft.com/office/officeart/2005/8/layout/default"/>
    <dgm:cxn modelId="{F754C0A4-6A33-4CF5-9EC1-7691A51AD955}" type="presParOf" srcId="{20D6504A-07F6-4274-9464-CDF156D47F4B}" destId="{610113EF-DDC4-4BEC-9E05-F1FA881D3F7B}" srcOrd="9" destOrd="0" presId="urn:microsoft.com/office/officeart/2005/8/layout/default"/>
    <dgm:cxn modelId="{1118DCEF-E621-4E42-9E35-4A267C643340}" type="presParOf" srcId="{20D6504A-07F6-4274-9464-CDF156D47F4B}" destId="{FE7EB4C4-3581-457C-BC55-A5720001D88C}" srcOrd="10" destOrd="0" presId="urn:microsoft.com/office/officeart/2005/8/layout/default"/>
    <dgm:cxn modelId="{D2A6A024-8A92-47F5-9C88-4D71541C8C85}" type="presParOf" srcId="{20D6504A-07F6-4274-9464-CDF156D47F4B}" destId="{205D46C5-8F7B-414C-BA65-7A29D75A1F09}" srcOrd="11" destOrd="0" presId="urn:microsoft.com/office/officeart/2005/8/layout/default"/>
    <dgm:cxn modelId="{BAB9C2F5-BE84-4243-934C-5BEC69DF6A90}" type="presParOf" srcId="{20D6504A-07F6-4274-9464-CDF156D47F4B}" destId="{138E35BC-2A32-45CE-819F-942D169CC418}" srcOrd="12" destOrd="0" presId="urn:microsoft.com/office/officeart/2005/8/layout/default"/>
    <dgm:cxn modelId="{AC5A1409-CDD0-4044-BD31-BE49F77468AB}" type="presParOf" srcId="{20D6504A-07F6-4274-9464-CDF156D47F4B}" destId="{8021521F-C687-42E2-8F11-F1EC936B9050}" srcOrd="13" destOrd="0" presId="urn:microsoft.com/office/officeart/2005/8/layout/default"/>
    <dgm:cxn modelId="{6FD56D24-1B20-430B-96A8-A23A886547B6}" type="presParOf" srcId="{20D6504A-07F6-4274-9464-CDF156D47F4B}" destId="{B8DC26D1-E6F1-48DF-8B4A-D3EF01AE0660}" srcOrd="14" destOrd="0" presId="urn:microsoft.com/office/officeart/2005/8/layout/default"/>
    <dgm:cxn modelId="{21315E85-4F75-4FB4-A4BA-A6D4EF6606C1}" type="presParOf" srcId="{20D6504A-07F6-4274-9464-CDF156D47F4B}" destId="{59FD1380-DB63-4901-81F4-E92C45C05CCD}" srcOrd="15" destOrd="0" presId="urn:microsoft.com/office/officeart/2005/8/layout/default"/>
    <dgm:cxn modelId="{CF44890E-4AC9-4AEC-B974-D96926A71AD9}" type="presParOf" srcId="{20D6504A-07F6-4274-9464-CDF156D47F4B}" destId="{445A6ADF-7281-4565-A3E0-53FFF628EC22}" srcOrd="16" destOrd="0" presId="urn:microsoft.com/office/officeart/2005/8/layout/default"/>
    <dgm:cxn modelId="{A3785BAF-F15A-48E5-8CC2-9793886773F4}" type="presParOf" srcId="{20D6504A-07F6-4274-9464-CDF156D47F4B}" destId="{1E88A2FF-A016-40A5-8BBA-0CC0E158A4EA}" srcOrd="17" destOrd="0" presId="urn:microsoft.com/office/officeart/2005/8/layout/default"/>
    <dgm:cxn modelId="{DACE3E9B-D801-409D-B673-76EF0388AE56}" type="presParOf" srcId="{20D6504A-07F6-4274-9464-CDF156D47F4B}" destId="{6B0B9EA9-72B8-415A-8D9D-27B6EBA28EDD}"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E0CE6C-90C5-428D-A1B9-7F075D0BDB69}">
      <dsp:nvSpPr>
        <dsp:cNvPr id="0" name=""/>
        <dsp:cNvSpPr/>
      </dsp:nvSpPr>
      <dsp:spPr>
        <a:xfrm>
          <a:off x="941435" y="1753"/>
          <a:ext cx="1797904" cy="107874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Longitude (double) Latitude (double) </a:t>
          </a:r>
        </a:p>
      </dsp:txBody>
      <dsp:txXfrm>
        <a:off x="941435" y="1753"/>
        <a:ext cx="1797904" cy="1078742"/>
      </dsp:txXfrm>
    </dsp:sp>
    <dsp:sp modelId="{15128528-4A51-4866-ABF8-4CDA699C370E}">
      <dsp:nvSpPr>
        <dsp:cNvPr id="0" name=""/>
        <dsp:cNvSpPr/>
      </dsp:nvSpPr>
      <dsp:spPr>
        <a:xfrm>
          <a:off x="2919130" y="1753"/>
          <a:ext cx="1797904" cy="107874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State Name (character) </a:t>
          </a:r>
        </a:p>
      </dsp:txBody>
      <dsp:txXfrm>
        <a:off x="2919130" y="1753"/>
        <a:ext cx="1797904" cy="1078742"/>
      </dsp:txXfrm>
    </dsp:sp>
    <dsp:sp modelId="{6A8F5571-2C33-4498-967C-02D5361DC133}">
      <dsp:nvSpPr>
        <dsp:cNvPr id="0" name=""/>
        <dsp:cNvSpPr/>
      </dsp:nvSpPr>
      <dsp:spPr>
        <a:xfrm>
          <a:off x="4896825" y="1753"/>
          <a:ext cx="1797904" cy="107874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State abbreviated (character) </a:t>
          </a:r>
        </a:p>
      </dsp:txBody>
      <dsp:txXfrm>
        <a:off x="4896825" y="1753"/>
        <a:ext cx="1797904" cy="1078742"/>
      </dsp:txXfrm>
    </dsp:sp>
    <dsp:sp modelId="{08DEF3E1-C1CF-4D4D-86F0-C77E143DE934}">
      <dsp:nvSpPr>
        <dsp:cNvPr id="0" name=""/>
        <dsp:cNvSpPr/>
      </dsp:nvSpPr>
      <dsp:spPr>
        <a:xfrm>
          <a:off x="6874520" y="1753"/>
          <a:ext cx="1797904" cy="107874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State_Code (character) </a:t>
          </a:r>
        </a:p>
      </dsp:txBody>
      <dsp:txXfrm>
        <a:off x="6874520" y="1753"/>
        <a:ext cx="1797904" cy="1078742"/>
      </dsp:txXfrm>
    </dsp:sp>
    <dsp:sp modelId="{9F4A731A-57B7-417E-B907-B0ECBA335262}">
      <dsp:nvSpPr>
        <dsp:cNvPr id="0" name=""/>
        <dsp:cNvSpPr/>
      </dsp:nvSpPr>
      <dsp:spPr>
        <a:xfrm>
          <a:off x="941435" y="1260286"/>
          <a:ext cx="1797904" cy="107874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County Name (character) </a:t>
          </a:r>
        </a:p>
      </dsp:txBody>
      <dsp:txXfrm>
        <a:off x="941435" y="1260286"/>
        <a:ext cx="1797904" cy="1078742"/>
      </dsp:txXfrm>
    </dsp:sp>
    <dsp:sp modelId="{FE7EB4C4-3581-457C-BC55-A5720001D88C}">
      <dsp:nvSpPr>
        <dsp:cNvPr id="0" name=""/>
        <dsp:cNvSpPr/>
      </dsp:nvSpPr>
      <dsp:spPr>
        <a:xfrm>
          <a:off x="2919130" y="1260286"/>
          <a:ext cx="1797904" cy="107874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City Name (character) </a:t>
          </a:r>
        </a:p>
      </dsp:txBody>
      <dsp:txXfrm>
        <a:off x="2919130" y="1260286"/>
        <a:ext cx="1797904" cy="1078742"/>
      </dsp:txXfrm>
    </dsp:sp>
    <dsp:sp modelId="{138E35BC-2A32-45CE-819F-942D169CC418}">
      <dsp:nvSpPr>
        <dsp:cNvPr id="0" name=""/>
        <dsp:cNvSpPr/>
      </dsp:nvSpPr>
      <dsp:spPr>
        <a:xfrm>
          <a:off x="4896825" y="1260286"/>
          <a:ext cx="1797904" cy="107874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Name of city, town, village or CPD (character) </a:t>
          </a:r>
        </a:p>
      </dsp:txBody>
      <dsp:txXfrm>
        <a:off x="4896825" y="1260286"/>
        <a:ext cx="1797904" cy="1078742"/>
      </dsp:txXfrm>
    </dsp:sp>
    <dsp:sp modelId="{B8DC26D1-E6F1-48DF-8B4A-D3EF01AE0660}">
      <dsp:nvSpPr>
        <dsp:cNvPr id="0" name=""/>
        <dsp:cNvSpPr/>
      </dsp:nvSpPr>
      <dsp:spPr>
        <a:xfrm>
          <a:off x="6874520" y="1260286"/>
          <a:ext cx="1797904" cy="107874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Primary, Defines if the location is a track and block group. </a:t>
          </a:r>
        </a:p>
      </dsp:txBody>
      <dsp:txXfrm>
        <a:off x="6874520" y="1260286"/>
        <a:ext cx="1797904" cy="1078742"/>
      </dsp:txXfrm>
    </dsp:sp>
    <dsp:sp modelId="{445A6ADF-7281-4565-A3E0-53FFF628EC22}">
      <dsp:nvSpPr>
        <dsp:cNvPr id="0" name=""/>
        <dsp:cNvSpPr/>
      </dsp:nvSpPr>
      <dsp:spPr>
        <a:xfrm>
          <a:off x="2919130" y="2518819"/>
          <a:ext cx="1797904" cy="107874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Zip Code (character) </a:t>
          </a:r>
        </a:p>
      </dsp:txBody>
      <dsp:txXfrm>
        <a:off x="2919130" y="2518819"/>
        <a:ext cx="1797904" cy="1078742"/>
      </dsp:txXfrm>
    </dsp:sp>
    <dsp:sp modelId="{6B0B9EA9-72B8-415A-8D9D-27B6EBA28EDD}">
      <dsp:nvSpPr>
        <dsp:cNvPr id="0" name=""/>
        <dsp:cNvSpPr/>
      </dsp:nvSpPr>
      <dsp:spPr>
        <a:xfrm>
          <a:off x="4896825" y="2518819"/>
          <a:ext cx="1797904" cy="107874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Area Code (character)</a:t>
          </a:r>
        </a:p>
      </dsp:txBody>
      <dsp:txXfrm>
        <a:off x="4896825" y="2518819"/>
        <a:ext cx="1797904" cy="107874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708FFC0-0435-4C7C-A529-6EA707BD7CF3}" type="datetimeFigureOut">
              <a:rPr lang="en-US" smtClean="0"/>
              <a:t>12/18/2020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3C517A0F-8986-4200-B358-FE2E6AD9869C}" type="slidenum">
              <a:rPr lang="en-US" smtClean="0"/>
              <a:t>‹#›</a:t>
            </a:fld>
            <a:endParaRPr lang="en-US"/>
          </a:p>
        </p:txBody>
      </p:sp>
    </p:spTree>
    <p:extLst>
      <p:ext uri="{BB962C8B-B14F-4D97-AF65-F5344CB8AC3E}">
        <p14:creationId xmlns:p14="http://schemas.microsoft.com/office/powerpoint/2010/main" val="37125516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08FFC0-0435-4C7C-A529-6EA707BD7CF3}" type="datetimeFigureOut">
              <a:rPr lang="en-US" smtClean="0"/>
              <a:t>12/18/2020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3C517A0F-8986-4200-B358-FE2E6AD9869C}" type="slidenum">
              <a:rPr lang="en-US" smtClean="0"/>
              <a:t>‹#›</a:t>
            </a:fld>
            <a:endParaRPr lang="en-US"/>
          </a:p>
        </p:txBody>
      </p:sp>
    </p:spTree>
    <p:extLst>
      <p:ext uri="{BB962C8B-B14F-4D97-AF65-F5344CB8AC3E}">
        <p14:creationId xmlns:p14="http://schemas.microsoft.com/office/powerpoint/2010/main" val="37575577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08FFC0-0435-4C7C-A529-6EA707BD7CF3}" type="datetimeFigureOut">
              <a:rPr lang="en-US" smtClean="0"/>
              <a:t>12/18/2020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3C517A0F-8986-4200-B358-FE2E6AD9869C}" type="slidenum">
              <a:rPr lang="en-US" smtClean="0"/>
              <a:t>‹#›</a:t>
            </a:fld>
            <a:endParaRPr lang="en-US"/>
          </a:p>
        </p:txBody>
      </p:sp>
    </p:spTree>
    <p:extLst>
      <p:ext uri="{BB962C8B-B14F-4D97-AF65-F5344CB8AC3E}">
        <p14:creationId xmlns:p14="http://schemas.microsoft.com/office/powerpoint/2010/main" val="11865685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08FFC0-0435-4C7C-A529-6EA707BD7CF3}" type="datetimeFigureOut">
              <a:rPr lang="en-US" smtClean="0"/>
              <a:t>12/18/2020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3C517A0F-8986-4200-B358-FE2E6AD9869C}"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6763119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08FFC0-0435-4C7C-A529-6EA707BD7CF3}" type="datetimeFigureOut">
              <a:rPr lang="en-US" smtClean="0"/>
              <a:t>12/18/2020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3C517A0F-8986-4200-B358-FE2E6AD9869C}" type="slidenum">
              <a:rPr lang="en-US" smtClean="0"/>
              <a:t>‹#›</a:t>
            </a:fld>
            <a:endParaRPr lang="en-US"/>
          </a:p>
        </p:txBody>
      </p:sp>
    </p:spTree>
    <p:extLst>
      <p:ext uri="{BB962C8B-B14F-4D97-AF65-F5344CB8AC3E}">
        <p14:creationId xmlns:p14="http://schemas.microsoft.com/office/powerpoint/2010/main" val="40826566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708FFC0-0435-4C7C-A529-6EA707BD7CF3}" type="datetimeFigureOut">
              <a:rPr lang="en-US" smtClean="0"/>
              <a:t>12/18/2020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517A0F-8986-4200-B358-FE2E6AD9869C}" type="slidenum">
              <a:rPr lang="en-US" smtClean="0"/>
              <a:t>‹#›</a:t>
            </a:fld>
            <a:endParaRPr lang="en-US"/>
          </a:p>
        </p:txBody>
      </p:sp>
    </p:spTree>
    <p:extLst>
      <p:ext uri="{BB962C8B-B14F-4D97-AF65-F5344CB8AC3E}">
        <p14:creationId xmlns:p14="http://schemas.microsoft.com/office/powerpoint/2010/main" val="28792847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708FFC0-0435-4C7C-A529-6EA707BD7CF3}" type="datetimeFigureOut">
              <a:rPr lang="en-US" smtClean="0"/>
              <a:t>12/18/2020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517A0F-8986-4200-B358-FE2E6AD9869C}" type="slidenum">
              <a:rPr lang="en-US" smtClean="0"/>
              <a:t>‹#›</a:t>
            </a:fld>
            <a:endParaRPr lang="en-US"/>
          </a:p>
        </p:txBody>
      </p:sp>
    </p:spTree>
    <p:extLst>
      <p:ext uri="{BB962C8B-B14F-4D97-AF65-F5344CB8AC3E}">
        <p14:creationId xmlns:p14="http://schemas.microsoft.com/office/powerpoint/2010/main" val="4657897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08FFC0-0435-4C7C-A529-6EA707BD7CF3}" type="datetimeFigureOut">
              <a:rPr lang="en-US" smtClean="0"/>
              <a:t>12/18/2020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517A0F-8986-4200-B358-FE2E6AD9869C}" type="slidenum">
              <a:rPr lang="en-US" smtClean="0"/>
              <a:t>‹#›</a:t>
            </a:fld>
            <a:endParaRPr lang="en-US"/>
          </a:p>
        </p:txBody>
      </p:sp>
    </p:spTree>
    <p:extLst>
      <p:ext uri="{BB962C8B-B14F-4D97-AF65-F5344CB8AC3E}">
        <p14:creationId xmlns:p14="http://schemas.microsoft.com/office/powerpoint/2010/main" val="19504573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3708FFC0-0435-4C7C-A529-6EA707BD7CF3}" type="datetimeFigureOut">
              <a:rPr lang="en-US" smtClean="0"/>
              <a:t>12/18/2020</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3C517A0F-8986-4200-B358-FE2E6AD9869C}" type="slidenum">
              <a:rPr lang="en-US" smtClean="0"/>
              <a:t>‹#›</a:t>
            </a:fld>
            <a:endParaRPr lang="en-US"/>
          </a:p>
        </p:txBody>
      </p:sp>
    </p:spTree>
    <p:extLst>
      <p:ext uri="{BB962C8B-B14F-4D97-AF65-F5344CB8AC3E}">
        <p14:creationId xmlns:p14="http://schemas.microsoft.com/office/powerpoint/2010/main" val="1199388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08FFC0-0435-4C7C-A529-6EA707BD7CF3}" type="datetimeFigureOut">
              <a:rPr lang="en-US" smtClean="0"/>
              <a:t>12/18/2020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517A0F-8986-4200-B358-FE2E6AD9869C}" type="slidenum">
              <a:rPr lang="en-US" smtClean="0"/>
              <a:t>‹#›</a:t>
            </a:fld>
            <a:endParaRPr lang="en-US"/>
          </a:p>
        </p:txBody>
      </p:sp>
    </p:spTree>
    <p:extLst>
      <p:ext uri="{BB962C8B-B14F-4D97-AF65-F5344CB8AC3E}">
        <p14:creationId xmlns:p14="http://schemas.microsoft.com/office/powerpoint/2010/main" val="2337552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08FFC0-0435-4C7C-A529-6EA707BD7CF3}" type="datetimeFigureOut">
              <a:rPr lang="en-US" smtClean="0"/>
              <a:t>12/18/2020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3C517A0F-8986-4200-B358-FE2E6AD9869C}" type="slidenum">
              <a:rPr lang="en-US" smtClean="0"/>
              <a:t>‹#›</a:t>
            </a:fld>
            <a:endParaRPr lang="en-US"/>
          </a:p>
        </p:txBody>
      </p:sp>
    </p:spTree>
    <p:extLst>
      <p:ext uri="{BB962C8B-B14F-4D97-AF65-F5344CB8AC3E}">
        <p14:creationId xmlns:p14="http://schemas.microsoft.com/office/powerpoint/2010/main" val="1370904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08FFC0-0435-4C7C-A529-6EA707BD7CF3}" type="datetimeFigureOut">
              <a:rPr lang="en-US" smtClean="0"/>
              <a:t>12/18/2020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517A0F-8986-4200-B358-FE2E6AD9869C}" type="slidenum">
              <a:rPr lang="en-US" smtClean="0"/>
              <a:t>‹#›</a:t>
            </a:fld>
            <a:endParaRPr lang="en-US"/>
          </a:p>
        </p:txBody>
      </p:sp>
    </p:spTree>
    <p:extLst>
      <p:ext uri="{BB962C8B-B14F-4D97-AF65-F5344CB8AC3E}">
        <p14:creationId xmlns:p14="http://schemas.microsoft.com/office/powerpoint/2010/main" val="36537819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08FFC0-0435-4C7C-A529-6EA707BD7CF3}" type="datetimeFigureOut">
              <a:rPr lang="en-US" smtClean="0"/>
              <a:t>12/18/2020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517A0F-8986-4200-B358-FE2E6AD9869C}" type="slidenum">
              <a:rPr lang="en-US" smtClean="0"/>
              <a:t>‹#›</a:t>
            </a:fld>
            <a:endParaRPr lang="en-US"/>
          </a:p>
        </p:txBody>
      </p:sp>
    </p:spTree>
    <p:extLst>
      <p:ext uri="{BB962C8B-B14F-4D97-AF65-F5344CB8AC3E}">
        <p14:creationId xmlns:p14="http://schemas.microsoft.com/office/powerpoint/2010/main" val="1067117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08FFC0-0435-4C7C-A529-6EA707BD7CF3}" type="datetimeFigureOut">
              <a:rPr lang="en-US" smtClean="0"/>
              <a:t>12/18/2020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517A0F-8986-4200-B358-FE2E6AD9869C}" type="slidenum">
              <a:rPr lang="en-US" smtClean="0"/>
              <a:t>‹#›</a:t>
            </a:fld>
            <a:endParaRPr lang="en-US"/>
          </a:p>
        </p:txBody>
      </p:sp>
    </p:spTree>
    <p:extLst>
      <p:ext uri="{BB962C8B-B14F-4D97-AF65-F5344CB8AC3E}">
        <p14:creationId xmlns:p14="http://schemas.microsoft.com/office/powerpoint/2010/main" val="3885665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708FFC0-0435-4C7C-A529-6EA707BD7CF3}" type="datetimeFigureOut">
              <a:rPr lang="en-US" smtClean="0"/>
              <a:t>12/18/2020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517A0F-8986-4200-B358-FE2E6AD9869C}" type="slidenum">
              <a:rPr lang="en-US" smtClean="0"/>
              <a:t>‹#›</a:t>
            </a:fld>
            <a:endParaRPr lang="en-US"/>
          </a:p>
        </p:txBody>
      </p:sp>
    </p:spTree>
    <p:extLst>
      <p:ext uri="{BB962C8B-B14F-4D97-AF65-F5344CB8AC3E}">
        <p14:creationId xmlns:p14="http://schemas.microsoft.com/office/powerpoint/2010/main" val="1362315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08FFC0-0435-4C7C-A529-6EA707BD7CF3}" type="datetimeFigureOut">
              <a:rPr lang="en-US" smtClean="0"/>
              <a:t>12/18/2020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517A0F-8986-4200-B358-FE2E6AD9869C}" type="slidenum">
              <a:rPr lang="en-US" smtClean="0"/>
              <a:t>‹#›</a:t>
            </a:fld>
            <a:endParaRPr lang="en-US"/>
          </a:p>
        </p:txBody>
      </p:sp>
    </p:spTree>
    <p:extLst>
      <p:ext uri="{BB962C8B-B14F-4D97-AF65-F5344CB8AC3E}">
        <p14:creationId xmlns:p14="http://schemas.microsoft.com/office/powerpoint/2010/main" val="13980207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08FFC0-0435-4C7C-A529-6EA707BD7CF3}" type="datetimeFigureOut">
              <a:rPr lang="en-US" smtClean="0"/>
              <a:t>12/18/2020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517A0F-8986-4200-B358-FE2E6AD9869C}" type="slidenum">
              <a:rPr lang="en-US" smtClean="0"/>
              <a:t>‹#›</a:t>
            </a:fld>
            <a:endParaRPr lang="en-US"/>
          </a:p>
        </p:txBody>
      </p:sp>
    </p:spTree>
    <p:extLst>
      <p:ext uri="{BB962C8B-B14F-4D97-AF65-F5344CB8AC3E}">
        <p14:creationId xmlns:p14="http://schemas.microsoft.com/office/powerpoint/2010/main" val="4177482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708FFC0-0435-4C7C-A529-6EA707BD7CF3}" type="datetimeFigureOut">
              <a:rPr lang="en-US" smtClean="0"/>
              <a:t>12/18/2020</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3C517A0F-8986-4200-B358-FE2E6AD9869C}" type="slidenum">
              <a:rPr lang="en-US" smtClean="0"/>
              <a:t>‹#›</a:t>
            </a:fld>
            <a:endParaRPr lang="en-US"/>
          </a:p>
        </p:txBody>
      </p:sp>
    </p:spTree>
    <p:extLst>
      <p:ext uri="{BB962C8B-B14F-4D97-AF65-F5344CB8AC3E}">
        <p14:creationId xmlns:p14="http://schemas.microsoft.com/office/powerpoint/2010/main" val="192007967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5D65A-5DD0-4C7B-9D04-B81386B40E39}"/>
              </a:ext>
            </a:extLst>
          </p:cNvPr>
          <p:cNvSpPr>
            <a:spLocks noGrp="1"/>
          </p:cNvSpPr>
          <p:nvPr>
            <p:ph type="ctrTitle"/>
          </p:nvPr>
        </p:nvSpPr>
        <p:spPr>
          <a:xfrm>
            <a:off x="680322" y="2742465"/>
            <a:ext cx="8246862" cy="1117687"/>
          </a:xfrm>
        </p:spPr>
        <p:txBody>
          <a:bodyPr/>
          <a:lstStyle/>
          <a:p>
            <a:pPr algn="ctr"/>
            <a:r>
              <a:rPr lang="en-US" sz="4400" dirty="0"/>
              <a:t>US Household Income Statistics</a:t>
            </a:r>
          </a:p>
        </p:txBody>
      </p:sp>
      <p:sp>
        <p:nvSpPr>
          <p:cNvPr id="3" name="Subtitle 2">
            <a:extLst>
              <a:ext uri="{FF2B5EF4-FFF2-40B4-BE49-F238E27FC236}">
                <a16:creationId xmlns:a16="http://schemas.microsoft.com/office/drawing/2014/main" id="{AB2666B0-D8CF-46E8-B5FE-412A577EFB84}"/>
              </a:ext>
            </a:extLst>
          </p:cNvPr>
          <p:cNvSpPr>
            <a:spLocks noGrp="1"/>
          </p:cNvSpPr>
          <p:nvPr>
            <p:ph type="subTitle" idx="1"/>
          </p:nvPr>
        </p:nvSpPr>
        <p:spPr>
          <a:xfrm>
            <a:off x="680322" y="4394039"/>
            <a:ext cx="8144134" cy="1771091"/>
          </a:xfrm>
        </p:spPr>
        <p:txBody>
          <a:bodyPr>
            <a:normAutofit/>
          </a:bodyPr>
          <a:lstStyle/>
          <a:p>
            <a:r>
              <a:rPr lang="en-US" dirty="0" err="1"/>
              <a:t>Manaswini</a:t>
            </a:r>
            <a:r>
              <a:rPr lang="en-US" dirty="0"/>
              <a:t> </a:t>
            </a:r>
            <a:r>
              <a:rPr lang="en-US" dirty="0" err="1"/>
              <a:t>Vedula</a:t>
            </a:r>
            <a:r>
              <a:rPr lang="en-US" dirty="0"/>
              <a:t>(16292800) </a:t>
            </a:r>
          </a:p>
          <a:p>
            <a:r>
              <a:rPr lang="en-US" dirty="0"/>
              <a:t>Mounika </a:t>
            </a:r>
            <a:r>
              <a:rPr lang="en-US" dirty="0" err="1"/>
              <a:t>Rachamadugu</a:t>
            </a:r>
            <a:r>
              <a:rPr lang="en-US" dirty="0"/>
              <a:t>(16297401) </a:t>
            </a:r>
          </a:p>
          <a:p>
            <a:r>
              <a:rPr lang="en-US" dirty="0" err="1"/>
              <a:t>Pujitha</a:t>
            </a:r>
            <a:r>
              <a:rPr lang="en-US" dirty="0"/>
              <a:t> </a:t>
            </a:r>
            <a:r>
              <a:rPr lang="en-US" dirty="0" err="1"/>
              <a:t>Sakhavarapu</a:t>
            </a:r>
            <a:r>
              <a:rPr lang="en-US" dirty="0"/>
              <a:t>(16299783) </a:t>
            </a:r>
          </a:p>
          <a:p>
            <a:r>
              <a:rPr lang="en-US" dirty="0"/>
              <a:t>Sowmya Reddy </a:t>
            </a:r>
            <a:r>
              <a:rPr lang="en-US" dirty="0" err="1"/>
              <a:t>Katukuri</a:t>
            </a:r>
            <a:r>
              <a:rPr lang="en-US" dirty="0"/>
              <a:t>(16297667)</a:t>
            </a:r>
          </a:p>
        </p:txBody>
      </p:sp>
    </p:spTree>
    <p:extLst>
      <p:ext uri="{BB962C8B-B14F-4D97-AF65-F5344CB8AC3E}">
        <p14:creationId xmlns:p14="http://schemas.microsoft.com/office/powerpoint/2010/main" val="21312141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23952-EA74-412C-A5D0-F5AC7E50AEB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798AAA-51F1-4CB4-B479-08B2B2573FE5}"/>
              </a:ext>
            </a:extLst>
          </p:cNvPr>
          <p:cNvSpPr>
            <a:spLocks noGrp="1"/>
          </p:cNvSpPr>
          <p:nvPr>
            <p:ph idx="1"/>
          </p:nvPr>
        </p:nvSpPr>
        <p:spPr/>
        <p:txBody>
          <a:bodyPr/>
          <a:lstStyle/>
          <a:p>
            <a:r>
              <a:rPr lang="en-US" dirty="0"/>
              <a:t>Plotting a correlation matrix dropping the Nan columns </a:t>
            </a:r>
          </a:p>
          <a:p>
            <a:pPr marL="0" indent="0">
              <a:buNone/>
            </a:pPr>
            <a:endParaRPr lang="en-US" dirty="0"/>
          </a:p>
        </p:txBody>
      </p:sp>
      <p:pic>
        <p:nvPicPr>
          <p:cNvPr id="5" name="Picture 4">
            <a:extLst>
              <a:ext uri="{FF2B5EF4-FFF2-40B4-BE49-F238E27FC236}">
                <a16:creationId xmlns:a16="http://schemas.microsoft.com/office/drawing/2014/main" id="{9B4ED0CC-EAF9-45C5-B4E6-0189A6709784}"/>
              </a:ext>
            </a:extLst>
          </p:cNvPr>
          <p:cNvPicPr>
            <a:picLocks noChangeAspect="1"/>
          </p:cNvPicPr>
          <p:nvPr/>
        </p:nvPicPr>
        <p:blipFill>
          <a:blip r:embed="rId2"/>
          <a:stretch>
            <a:fillRect/>
          </a:stretch>
        </p:blipFill>
        <p:spPr>
          <a:xfrm>
            <a:off x="1624729" y="2952746"/>
            <a:ext cx="9886950" cy="3486150"/>
          </a:xfrm>
          <a:prstGeom prst="rect">
            <a:avLst/>
          </a:prstGeom>
        </p:spPr>
      </p:pic>
    </p:spTree>
    <p:extLst>
      <p:ext uri="{BB962C8B-B14F-4D97-AF65-F5344CB8AC3E}">
        <p14:creationId xmlns:p14="http://schemas.microsoft.com/office/powerpoint/2010/main" val="4282703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11">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D0A661C-9E1B-40CC-9E4B-0C1D1DE9EB8B}"/>
              </a:ext>
            </a:extLst>
          </p:cNvPr>
          <p:cNvSpPr>
            <a:spLocks noGrp="1"/>
          </p:cNvSpPr>
          <p:nvPr>
            <p:ph type="title"/>
          </p:nvPr>
        </p:nvSpPr>
        <p:spPr>
          <a:xfrm>
            <a:off x="680321" y="753228"/>
            <a:ext cx="4136123" cy="1080938"/>
          </a:xfrm>
        </p:spPr>
        <p:txBody>
          <a:bodyPr>
            <a:normAutofit/>
          </a:bodyPr>
          <a:lstStyle/>
          <a:p>
            <a:endParaRPr lang="en-US" sz="2400"/>
          </a:p>
        </p:txBody>
      </p:sp>
      <p:pic>
        <p:nvPicPr>
          <p:cNvPr id="16" name="Picture 15">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BA21469E-79AF-4DC2-90B5-C7C9D8C9A268}"/>
              </a:ext>
            </a:extLst>
          </p:cNvPr>
          <p:cNvSpPr>
            <a:spLocks noGrp="1"/>
          </p:cNvSpPr>
          <p:nvPr>
            <p:ph idx="1"/>
          </p:nvPr>
        </p:nvSpPr>
        <p:spPr>
          <a:xfrm>
            <a:off x="680321" y="2336873"/>
            <a:ext cx="4136123" cy="3599316"/>
          </a:xfrm>
        </p:spPr>
        <p:txBody>
          <a:bodyPr>
            <a:normAutofit/>
          </a:bodyPr>
          <a:lstStyle/>
          <a:p>
            <a:r>
              <a:rPr lang="en-US" sz="2000" dirty="0"/>
              <a:t>Now calling the function and the correlation matrix is as shown below</a:t>
            </a:r>
          </a:p>
          <a:p>
            <a:pPr marL="0" indent="0">
              <a:buNone/>
            </a:pPr>
            <a:endParaRPr lang="en-US" sz="1800" dirty="0"/>
          </a:p>
        </p:txBody>
      </p:sp>
      <p:pic>
        <p:nvPicPr>
          <p:cNvPr id="5" name="Picture 4">
            <a:extLst>
              <a:ext uri="{FF2B5EF4-FFF2-40B4-BE49-F238E27FC236}">
                <a16:creationId xmlns:a16="http://schemas.microsoft.com/office/drawing/2014/main" id="{257D8211-F537-4057-83EA-13521DC38757}"/>
              </a:ext>
            </a:extLst>
          </p:cNvPr>
          <p:cNvPicPr>
            <a:picLocks noChangeAspect="1"/>
          </p:cNvPicPr>
          <p:nvPr/>
        </p:nvPicPr>
        <p:blipFill>
          <a:blip r:embed="rId4"/>
          <a:stretch>
            <a:fillRect/>
          </a:stretch>
        </p:blipFill>
        <p:spPr>
          <a:xfrm>
            <a:off x="5276090" y="616744"/>
            <a:ext cx="6303134" cy="5594031"/>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778709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57BF2-D028-480A-BFBE-A91FED95FE8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6419629-40B3-4E4F-8AE0-7639E531389F}"/>
              </a:ext>
            </a:extLst>
          </p:cNvPr>
          <p:cNvSpPr>
            <a:spLocks noGrp="1"/>
          </p:cNvSpPr>
          <p:nvPr>
            <p:ph idx="1"/>
          </p:nvPr>
        </p:nvSpPr>
        <p:spPr/>
        <p:txBody>
          <a:bodyPr/>
          <a:lstStyle/>
          <a:p>
            <a:r>
              <a:rPr lang="en-US" dirty="0"/>
              <a:t>Now plotting the scatter and density plots and the plots are as shown below. These plots show the relation between each column to the other</a:t>
            </a:r>
          </a:p>
          <a:p>
            <a:pPr marL="0" indent="0">
              <a:buNone/>
            </a:pPr>
            <a:endParaRPr lang="en-US" dirty="0"/>
          </a:p>
        </p:txBody>
      </p:sp>
      <p:pic>
        <p:nvPicPr>
          <p:cNvPr id="5" name="Picture 4">
            <a:extLst>
              <a:ext uri="{FF2B5EF4-FFF2-40B4-BE49-F238E27FC236}">
                <a16:creationId xmlns:a16="http://schemas.microsoft.com/office/drawing/2014/main" id="{D3096EBC-7DF9-4F26-977A-31B84F771FBC}"/>
              </a:ext>
            </a:extLst>
          </p:cNvPr>
          <p:cNvPicPr>
            <a:picLocks noChangeAspect="1"/>
          </p:cNvPicPr>
          <p:nvPr/>
        </p:nvPicPr>
        <p:blipFill>
          <a:blip r:embed="rId2"/>
          <a:stretch>
            <a:fillRect/>
          </a:stretch>
        </p:blipFill>
        <p:spPr>
          <a:xfrm>
            <a:off x="1108075" y="3515360"/>
            <a:ext cx="10301605" cy="3159760"/>
          </a:xfrm>
          <a:prstGeom prst="rect">
            <a:avLst/>
          </a:prstGeom>
        </p:spPr>
      </p:pic>
    </p:spTree>
    <p:extLst>
      <p:ext uri="{BB962C8B-B14F-4D97-AF65-F5344CB8AC3E}">
        <p14:creationId xmlns:p14="http://schemas.microsoft.com/office/powerpoint/2010/main" val="2033534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7EB92-5DA0-40F5-BC9D-653AA82BF32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945A6BC-75DC-49C5-8FB2-9B9068D8F09A}"/>
              </a:ext>
            </a:extLst>
          </p:cNvPr>
          <p:cNvSpPr>
            <a:spLocks noGrp="1"/>
          </p:cNvSpPr>
          <p:nvPr>
            <p:ph idx="1"/>
          </p:nvPr>
        </p:nvSpPr>
        <p:spPr/>
        <p:txBody>
          <a:bodyPr/>
          <a:lstStyle/>
          <a:p>
            <a:r>
              <a:rPr lang="en-US" dirty="0"/>
              <a:t>Plotting the scatter matrix plot</a:t>
            </a:r>
          </a:p>
          <a:p>
            <a:pPr marL="0" indent="0">
              <a:buNone/>
            </a:pPr>
            <a:endParaRPr lang="en-US" dirty="0"/>
          </a:p>
        </p:txBody>
      </p:sp>
      <p:pic>
        <p:nvPicPr>
          <p:cNvPr id="5" name="Picture 4">
            <a:extLst>
              <a:ext uri="{FF2B5EF4-FFF2-40B4-BE49-F238E27FC236}">
                <a16:creationId xmlns:a16="http://schemas.microsoft.com/office/drawing/2014/main" id="{5707B39E-1CD6-4E4E-B325-48F9C4419788}"/>
              </a:ext>
            </a:extLst>
          </p:cNvPr>
          <p:cNvPicPr>
            <a:picLocks noChangeAspect="1"/>
          </p:cNvPicPr>
          <p:nvPr/>
        </p:nvPicPr>
        <p:blipFill>
          <a:blip r:embed="rId2"/>
          <a:stretch>
            <a:fillRect/>
          </a:stretch>
        </p:blipFill>
        <p:spPr>
          <a:xfrm>
            <a:off x="5887085" y="2241868"/>
            <a:ext cx="3181350" cy="676275"/>
          </a:xfrm>
          <a:prstGeom prst="rect">
            <a:avLst/>
          </a:prstGeom>
        </p:spPr>
      </p:pic>
      <p:pic>
        <p:nvPicPr>
          <p:cNvPr id="7" name="Picture 6">
            <a:extLst>
              <a:ext uri="{FF2B5EF4-FFF2-40B4-BE49-F238E27FC236}">
                <a16:creationId xmlns:a16="http://schemas.microsoft.com/office/drawing/2014/main" id="{907B1C42-91AB-4338-AD0D-EF3B0D6B9717}"/>
              </a:ext>
            </a:extLst>
          </p:cNvPr>
          <p:cNvPicPr>
            <a:picLocks noChangeAspect="1"/>
          </p:cNvPicPr>
          <p:nvPr/>
        </p:nvPicPr>
        <p:blipFill>
          <a:blip r:embed="rId3"/>
          <a:stretch>
            <a:fillRect/>
          </a:stretch>
        </p:blipFill>
        <p:spPr>
          <a:xfrm>
            <a:off x="680321" y="3119120"/>
            <a:ext cx="10942320" cy="3599316"/>
          </a:xfrm>
          <a:prstGeom prst="rect">
            <a:avLst/>
          </a:prstGeom>
        </p:spPr>
      </p:pic>
    </p:spTree>
    <p:extLst>
      <p:ext uri="{BB962C8B-B14F-4D97-AF65-F5344CB8AC3E}">
        <p14:creationId xmlns:p14="http://schemas.microsoft.com/office/powerpoint/2010/main" val="4019102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4" name="Rectangle 13">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8C97013-C901-4664-94EA-33358CD077DF}"/>
              </a:ext>
            </a:extLst>
          </p:cNvPr>
          <p:cNvSpPr>
            <a:spLocks noGrp="1"/>
          </p:cNvSpPr>
          <p:nvPr>
            <p:ph type="title"/>
          </p:nvPr>
        </p:nvSpPr>
        <p:spPr>
          <a:xfrm>
            <a:off x="680321" y="753228"/>
            <a:ext cx="4136123" cy="1080938"/>
          </a:xfrm>
        </p:spPr>
        <p:txBody>
          <a:bodyPr>
            <a:normAutofit/>
          </a:bodyPr>
          <a:lstStyle/>
          <a:p>
            <a:endParaRPr lang="en-US" sz="2400"/>
          </a:p>
        </p:txBody>
      </p:sp>
      <p:pic>
        <p:nvPicPr>
          <p:cNvPr id="18" name="Picture 17">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E80AE9CF-749A-434E-8FE6-73A4F27EC4A1}"/>
              </a:ext>
            </a:extLst>
          </p:cNvPr>
          <p:cNvSpPr>
            <a:spLocks noGrp="1"/>
          </p:cNvSpPr>
          <p:nvPr>
            <p:ph idx="1"/>
          </p:nvPr>
        </p:nvSpPr>
        <p:spPr>
          <a:xfrm>
            <a:off x="680321" y="2336873"/>
            <a:ext cx="3656289" cy="3599316"/>
          </a:xfrm>
        </p:spPr>
        <p:txBody>
          <a:bodyPr>
            <a:normAutofit/>
          </a:bodyPr>
          <a:lstStyle/>
          <a:p>
            <a:r>
              <a:rPr lang="en-US" sz="2000" dirty="0"/>
              <a:t>Again, reading the data using a particular encoding and looking at the summary of the data </a:t>
            </a:r>
          </a:p>
          <a:p>
            <a:pPr marL="0" indent="0">
              <a:buNone/>
            </a:pPr>
            <a:endParaRPr lang="en-US" sz="1400" dirty="0"/>
          </a:p>
        </p:txBody>
      </p:sp>
      <p:pic>
        <p:nvPicPr>
          <p:cNvPr id="5" name="Picture 4">
            <a:extLst>
              <a:ext uri="{FF2B5EF4-FFF2-40B4-BE49-F238E27FC236}">
                <a16:creationId xmlns:a16="http://schemas.microsoft.com/office/drawing/2014/main" id="{EBDA9148-D390-4BE0-A5C0-F5257F342893}"/>
              </a:ext>
            </a:extLst>
          </p:cNvPr>
          <p:cNvPicPr>
            <a:picLocks noChangeAspect="1"/>
          </p:cNvPicPr>
          <p:nvPr/>
        </p:nvPicPr>
        <p:blipFill>
          <a:blip r:embed="rId4"/>
          <a:stretch>
            <a:fillRect/>
          </a:stretch>
        </p:blipFill>
        <p:spPr>
          <a:xfrm>
            <a:off x="5118890" y="325120"/>
            <a:ext cx="6910550" cy="6329680"/>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911632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CBFE5-D976-4993-8F77-43EAB8AA4AE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F385522-CBA4-4EB0-B6E6-DB95F2B3871C}"/>
              </a:ext>
            </a:extLst>
          </p:cNvPr>
          <p:cNvSpPr>
            <a:spLocks noGrp="1"/>
          </p:cNvSpPr>
          <p:nvPr>
            <p:ph idx="1"/>
          </p:nvPr>
        </p:nvSpPr>
        <p:spPr/>
        <p:txBody>
          <a:bodyPr/>
          <a:lstStyle/>
          <a:p>
            <a:r>
              <a:rPr lang="en-US" dirty="0"/>
              <a:t>Looking at statistical values of all the columns. </a:t>
            </a:r>
          </a:p>
          <a:p>
            <a:pPr marL="0" indent="0">
              <a:buNone/>
            </a:pPr>
            <a:endParaRPr lang="en-US" dirty="0"/>
          </a:p>
        </p:txBody>
      </p:sp>
      <p:pic>
        <p:nvPicPr>
          <p:cNvPr id="5" name="Picture 4">
            <a:extLst>
              <a:ext uri="{FF2B5EF4-FFF2-40B4-BE49-F238E27FC236}">
                <a16:creationId xmlns:a16="http://schemas.microsoft.com/office/drawing/2014/main" id="{AB03B279-151C-4BD1-BF09-BF59A6E1050B}"/>
              </a:ext>
            </a:extLst>
          </p:cNvPr>
          <p:cNvPicPr>
            <a:picLocks noChangeAspect="1"/>
          </p:cNvPicPr>
          <p:nvPr/>
        </p:nvPicPr>
        <p:blipFill>
          <a:blip r:embed="rId2"/>
          <a:stretch>
            <a:fillRect/>
          </a:stretch>
        </p:blipFill>
        <p:spPr>
          <a:xfrm>
            <a:off x="747712" y="3020691"/>
            <a:ext cx="10696575" cy="3362325"/>
          </a:xfrm>
          <a:prstGeom prst="rect">
            <a:avLst/>
          </a:prstGeom>
        </p:spPr>
      </p:pic>
    </p:spTree>
    <p:extLst>
      <p:ext uri="{BB962C8B-B14F-4D97-AF65-F5344CB8AC3E}">
        <p14:creationId xmlns:p14="http://schemas.microsoft.com/office/powerpoint/2010/main" val="1987365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93372D5-E97C-492C-8CD9-867B00952584}"/>
              </a:ext>
            </a:extLst>
          </p:cNvPr>
          <p:cNvSpPr>
            <a:spLocks noGrp="1"/>
          </p:cNvSpPr>
          <p:nvPr>
            <p:ph type="title"/>
          </p:nvPr>
        </p:nvSpPr>
        <p:spPr>
          <a:xfrm>
            <a:off x="680321" y="753228"/>
            <a:ext cx="4136123" cy="1080938"/>
          </a:xfrm>
        </p:spPr>
        <p:txBody>
          <a:bodyPr>
            <a:normAutofit/>
          </a:bodyPr>
          <a:lstStyle/>
          <a:p>
            <a:endParaRPr lang="en-US" sz="2400"/>
          </a:p>
        </p:txBody>
      </p:sp>
      <p:pic>
        <p:nvPicPr>
          <p:cNvPr id="16" name="Picture 15">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2EBFC430-BA1C-47ED-BDD5-DD020B587D36}"/>
              </a:ext>
            </a:extLst>
          </p:cNvPr>
          <p:cNvSpPr>
            <a:spLocks noGrp="1"/>
          </p:cNvSpPr>
          <p:nvPr>
            <p:ph idx="1"/>
          </p:nvPr>
        </p:nvSpPr>
        <p:spPr>
          <a:xfrm>
            <a:off x="680321" y="2336873"/>
            <a:ext cx="4136123" cy="3599316"/>
          </a:xfrm>
        </p:spPr>
        <p:txBody>
          <a:bodyPr>
            <a:normAutofit/>
          </a:bodyPr>
          <a:lstStyle/>
          <a:p>
            <a:r>
              <a:rPr lang="en-US" sz="2000" dirty="0"/>
              <a:t>Only taking the data with column </a:t>
            </a:r>
            <a:r>
              <a:rPr lang="en-US" sz="2000" dirty="0" err="1"/>
              <a:t>sum_w</a:t>
            </a:r>
            <a:r>
              <a:rPr lang="en-US" sz="2000" dirty="0"/>
              <a:t>&gt;50000</a:t>
            </a:r>
          </a:p>
          <a:p>
            <a:pPr marL="0" indent="0">
              <a:buNone/>
            </a:pPr>
            <a:endParaRPr lang="en-US" sz="1800" dirty="0"/>
          </a:p>
        </p:txBody>
      </p:sp>
      <p:pic>
        <p:nvPicPr>
          <p:cNvPr id="5" name="Picture 4">
            <a:extLst>
              <a:ext uri="{FF2B5EF4-FFF2-40B4-BE49-F238E27FC236}">
                <a16:creationId xmlns:a16="http://schemas.microsoft.com/office/drawing/2014/main" id="{8F66A966-50B0-4BB6-94B5-941584D62499}"/>
              </a:ext>
            </a:extLst>
          </p:cNvPr>
          <p:cNvPicPr>
            <a:picLocks noChangeAspect="1"/>
          </p:cNvPicPr>
          <p:nvPr/>
        </p:nvPicPr>
        <p:blipFill>
          <a:blip r:embed="rId4"/>
          <a:stretch>
            <a:fillRect/>
          </a:stretch>
        </p:blipFill>
        <p:spPr>
          <a:xfrm>
            <a:off x="4956050" y="1759187"/>
            <a:ext cx="6623174" cy="4177001"/>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158142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E8ACDCA-41E9-4C10-8907-A732D7B0324A}"/>
              </a:ext>
            </a:extLst>
          </p:cNvPr>
          <p:cNvSpPr>
            <a:spLocks noGrp="1"/>
          </p:cNvSpPr>
          <p:nvPr>
            <p:ph type="title"/>
          </p:nvPr>
        </p:nvSpPr>
        <p:spPr>
          <a:xfrm>
            <a:off x="680321" y="753228"/>
            <a:ext cx="4136123" cy="1080938"/>
          </a:xfrm>
        </p:spPr>
        <p:txBody>
          <a:bodyPr>
            <a:normAutofit/>
          </a:bodyPr>
          <a:lstStyle/>
          <a:p>
            <a:endParaRPr lang="en-US" sz="2400"/>
          </a:p>
        </p:txBody>
      </p:sp>
      <p:pic>
        <p:nvPicPr>
          <p:cNvPr id="16" name="Picture 15">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109CEA89-C86F-4A82-89C2-7FF0F0CD3561}"/>
              </a:ext>
            </a:extLst>
          </p:cNvPr>
          <p:cNvSpPr>
            <a:spLocks noGrp="1"/>
          </p:cNvSpPr>
          <p:nvPr>
            <p:ph idx="1"/>
          </p:nvPr>
        </p:nvSpPr>
        <p:spPr>
          <a:xfrm>
            <a:off x="680321" y="2336873"/>
            <a:ext cx="4136123" cy="3599316"/>
          </a:xfrm>
        </p:spPr>
        <p:txBody>
          <a:bodyPr>
            <a:normAutofit/>
          </a:bodyPr>
          <a:lstStyle/>
          <a:p>
            <a:r>
              <a:rPr lang="en-US" sz="2000" dirty="0"/>
              <a:t>Plotting histograms for the Mean and </a:t>
            </a:r>
            <a:r>
              <a:rPr lang="en-US" sz="2000" dirty="0" err="1"/>
              <a:t>sum_w</a:t>
            </a:r>
            <a:r>
              <a:rPr lang="en-US" sz="2000" dirty="0"/>
              <a:t> to remove the outliers and data of less frequency. </a:t>
            </a:r>
          </a:p>
          <a:p>
            <a:pPr marL="0" indent="0">
              <a:buNone/>
            </a:pPr>
            <a:endParaRPr lang="en-US" sz="1800" dirty="0"/>
          </a:p>
        </p:txBody>
      </p:sp>
      <p:pic>
        <p:nvPicPr>
          <p:cNvPr id="5" name="Picture 4">
            <a:extLst>
              <a:ext uri="{FF2B5EF4-FFF2-40B4-BE49-F238E27FC236}">
                <a16:creationId xmlns:a16="http://schemas.microsoft.com/office/drawing/2014/main" id="{4FEAFE7D-F51F-4915-96D2-AA983DFD0B9F}"/>
              </a:ext>
            </a:extLst>
          </p:cNvPr>
          <p:cNvPicPr>
            <a:picLocks noChangeAspect="1"/>
          </p:cNvPicPr>
          <p:nvPr/>
        </p:nvPicPr>
        <p:blipFill>
          <a:blip r:embed="rId4"/>
          <a:stretch>
            <a:fillRect/>
          </a:stretch>
        </p:blipFill>
        <p:spPr>
          <a:xfrm>
            <a:off x="5861850" y="609600"/>
            <a:ext cx="5131613" cy="5608320"/>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887663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8A1A8-6350-4162-8E51-FB65CBA11E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2EE2DEC-14FD-4407-8AE3-392F13E16FEF}"/>
              </a:ext>
            </a:extLst>
          </p:cNvPr>
          <p:cNvSpPr>
            <a:spLocks noGrp="1"/>
          </p:cNvSpPr>
          <p:nvPr>
            <p:ph idx="1"/>
          </p:nvPr>
        </p:nvSpPr>
        <p:spPr/>
        <p:txBody>
          <a:bodyPr/>
          <a:lstStyle/>
          <a:p>
            <a:r>
              <a:rPr lang="en-US" dirty="0"/>
              <a:t>As we have seen that most data is below 2000 so we are taking the rows with </a:t>
            </a:r>
            <a:r>
              <a:rPr lang="en-US" dirty="0" err="1"/>
              <a:t>sum_w</a:t>
            </a:r>
            <a:r>
              <a:rPr lang="en-US" dirty="0"/>
              <a:t> values less than 2000 and plotting them to observe their distribution.</a:t>
            </a:r>
          </a:p>
          <a:p>
            <a:pPr marL="0" indent="0">
              <a:buNone/>
            </a:pPr>
            <a:endParaRPr lang="en-US" dirty="0"/>
          </a:p>
        </p:txBody>
      </p:sp>
      <p:pic>
        <p:nvPicPr>
          <p:cNvPr id="7" name="Picture 6">
            <a:extLst>
              <a:ext uri="{FF2B5EF4-FFF2-40B4-BE49-F238E27FC236}">
                <a16:creationId xmlns:a16="http://schemas.microsoft.com/office/drawing/2014/main" id="{FC7E649B-73C2-4238-92A8-C15A02006D75}"/>
              </a:ext>
            </a:extLst>
          </p:cNvPr>
          <p:cNvPicPr>
            <a:picLocks noChangeAspect="1"/>
          </p:cNvPicPr>
          <p:nvPr/>
        </p:nvPicPr>
        <p:blipFill>
          <a:blip r:embed="rId2"/>
          <a:stretch>
            <a:fillRect/>
          </a:stretch>
        </p:blipFill>
        <p:spPr>
          <a:xfrm>
            <a:off x="4139882" y="3530886"/>
            <a:ext cx="7610475" cy="3146983"/>
          </a:xfrm>
          <a:prstGeom prst="rect">
            <a:avLst/>
          </a:prstGeom>
        </p:spPr>
      </p:pic>
    </p:spTree>
    <p:extLst>
      <p:ext uri="{BB962C8B-B14F-4D97-AF65-F5344CB8AC3E}">
        <p14:creationId xmlns:p14="http://schemas.microsoft.com/office/powerpoint/2010/main" val="39293133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CEB6E93-0DD3-4603-82AA-FBD146F2DFCF}"/>
              </a:ext>
            </a:extLst>
          </p:cNvPr>
          <p:cNvSpPr>
            <a:spLocks noGrp="1"/>
          </p:cNvSpPr>
          <p:nvPr>
            <p:ph type="title"/>
          </p:nvPr>
        </p:nvSpPr>
        <p:spPr>
          <a:xfrm>
            <a:off x="680321" y="753228"/>
            <a:ext cx="4136123" cy="1080938"/>
          </a:xfrm>
        </p:spPr>
        <p:txBody>
          <a:bodyPr>
            <a:normAutofit/>
          </a:bodyPr>
          <a:lstStyle/>
          <a:p>
            <a:endParaRPr lang="en-US" sz="2400"/>
          </a:p>
        </p:txBody>
      </p:sp>
      <p:pic>
        <p:nvPicPr>
          <p:cNvPr id="18" name="Picture 17">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C6A58168-B3B9-498A-979D-8E4B8AC570B9}"/>
              </a:ext>
            </a:extLst>
          </p:cNvPr>
          <p:cNvSpPr>
            <a:spLocks noGrp="1"/>
          </p:cNvSpPr>
          <p:nvPr>
            <p:ph idx="1"/>
          </p:nvPr>
        </p:nvSpPr>
        <p:spPr>
          <a:xfrm>
            <a:off x="680321" y="2336873"/>
            <a:ext cx="4136123" cy="3599316"/>
          </a:xfrm>
        </p:spPr>
        <p:txBody>
          <a:bodyPr>
            <a:normAutofit/>
          </a:bodyPr>
          <a:lstStyle/>
          <a:p>
            <a:r>
              <a:rPr lang="en-US" sz="1800"/>
              <a:t>Now Using the Lat Long values in the data set plotting the values to find out the data distribution across the US map.</a:t>
            </a:r>
          </a:p>
          <a:p>
            <a:pPr marL="0" indent="0">
              <a:buNone/>
            </a:pPr>
            <a:endParaRPr lang="en-US" sz="1800"/>
          </a:p>
        </p:txBody>
      </p:sp>
      <p:pic>
        <p:nvPicPr>
          <p:cNvPr id="7" name="Picture 6">
            <a:extLst>
              <a:ext uri="{FF2B5EF4-FFF2-40B4-BE49-F238E27FC236}">
                <a16:creationId xmlns:a16="http://schemas.microsoft.com/office/drawing/2014/main" id="{95E5B383-C15C-4E55-8649-BCA376D89786}"/>
              </a:ext>
            </a:extLst>
          </p:cNvPr>
          <p:cNvPicPr>
            <a:picLocks noChangeAspect="1"/>
          </p:cNvPicPr>
          <p:nvPr/>
        </p:nvPicPr>
        <p:blipFill>
          <a:blip r:embed="rId4"/>
          <a:stretch>
            <a:fillRect/>
          </a:stretch>
        </p:blipFill>
        <p:spPr>
          <a:xfrm>
            <a:off x="6527516" y="758046"/>
            <a:ext cx="5193948" cy="4423554"/>
          </a:xfrm>
          <a:prstGeom prst="rect">
            <a:avLst/>
          </a:prstGeom>
          <a:ln>
            <a:noFill/>
          </a:ln>
          <a:effectLst>
            <a:outerShdw blurRad="76200" dist="63500" dir="5040000" algn="tl" rotWithShape="0">
              <a:srgbClr val="000000">
                <a:alpha val="41000"/>
              </a:srgbClr>
            </a:outerShdw>
          </a:effectLst>
        </p:spPr>
      </p:pic>
      <p:pic>
        <p:nvPicPr>
          <p:cNvPr id="9" name="Picture 8">
            <a:extLst>
              <a:ext uri="{FF2B5EF4-FFF2-40B4-BE49-F238E27FC236}">
                <a16:creationId xmlns:a16="http://schemas.microsoft.com/office/drawing/2014/main" id="{48F51B7C-A733-49AD-BE6A-2F51EDB2AC40}"/>
              </a:ext>
            </a:extLst>
          </p:cNvPr>
          <p:cNvPicPr>
            <a:picLocks noChangeAspect="1"/>
          </p:cNvPicPr>
          <p:nvPr/>
        </p:nvPicPr>
        <p:blipFill>
          <a:blip r:embed="rId5"/>
          <a:stretch>
            <a:fillRect/>
          </a:stretch>
        </p:blipFill>
        <p:spPr>
          <a:xfrm>
            <a:off x="680321" y="3554402"/>
            <a:ext cx="5272405" cy="3053593"/>
          </a:xfrm>
          <a:prstGeom prst="rect">
            <a:avLst/>
          </a:prstGeom>
        </p:spPr>
      </p:pic>
    </p:spTree>
    <p:extLst>
      <p:ext uri="{BB962C8B-B14F-4D97-AF65-F5344CB8AC3E}">
        <p14:creationId xmlns:p14="http://schemas.microsoft.com/office/powerpoint/2010/main" val="1377951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4B0FA309-807F-4C17-98EF-A3BA7388E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9">
            <a:extLst>
              <a:ext uri="{FF2B5EF4-FFF2-40B4-BE49-F238E27FC236}">
                <a16:creationId xmlns:a16="http://schemas.microsoft.com/office/drawing/2014/main" id="{2642A87B-CAE9-4F8F-B293-28388E45D9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8" name="Rectangle 11">
            <a:extLst>
              <a:ext uri="{FF2B5EF4-FFF2-40B4-BE49-F238E27FC236}">
                <a16:creationId xmlns:a16="http://schemas.microsoft.com/office/drawing/2014/main" id="{C8FA1749-B91A-40E7-AD01-0B9C9C6AF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3B7A934F-FFF7-4353-83D3-4EF66E93EE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16" name="Rectangle 15">
            <a:extLst>
              <a:ext uri="{FF2B5EF4-FFF2-40B4-BE49-F238E27FC236}">
                <a16:creationId xmlns:a16="http://schemas.microsoft.com/office/drawing/2014/main" id="{700676C8-6DE8-47DD-9A23-D42063A12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CFF8DD9-1594-4807-96E2-0D7A0DED6AE9}"/>
              </a:ext>
            </a:extLst>
          </p:cNvPr>
          <p:cNvSpPr>
            <a:spLocks noGrp="1"/>
          </p:cNvSpPr>
          <p:nvPr>
            <p:ph type="title"/>
          </p:nvPr>
        </p:nvSpPr>
        <p:spPr>
          <a:xfrm>
            <a:off x="680321" y="2063262"/>
            <a:ext cx="3739279" cy="2661052"/>
          </a:xfrm>
        </p:spPr>
        <p:txBody>
          <a:bodyPr>
            <a:normAutofit/>
          </a:bodyPr>
          <a:lstStyle/>
          <a:p>
            <a:pPr algn="r"/>
            <a:r>
              <a:rPr lang="en-US" sz="4400">
                <a:solidFill>
                  <a:srgbClr val="FFFFFF"/>
                </a:solidFill>
              </a:rPr>
              <a:t>Introduction</a:t>
            </a:r>
          </a:p>
        </p:txBody>
      </p:sp>
      <p:sp>
        <p:nvSpPr>
          <p:cNvPr id="3" name="Content Placeholder 2">
            <a:extLst>
              <a:ext uri="{FF2B5EF4-FFF2-40B4-BE49-F238E27FC236}">
                <a16:creationId xmlns:a16="http://schemas.microsoft.com/office/drawing/2014/main" id="{7AA3761E-8D30-4DBC-81C6-6C3C29165A89}"/>
              </a:ext>
            </a:extLst>
          </p:cNvPr>
          <p:cNvSpPr>
            <a:spLocks noGrp="1"/>
          </p:cNvSpPr>
          <p:nvPr>
            <p:ph idx="1"/>
          </p:nvPr>
        </p:nvSpPr>
        <p:spPr>
          <a:xfrm>
            <a:off x="5287995" y="661106"/>
            <a:ext cx="6257362" cy="5503101"/>
          </a:xfrm>
        </p:spPr>
        <p:txBody>
          <a:bodyPr anchor="ctr">
            <a:normAutofit/>
          </a:bodyPr>
          <a:lstStyle/>
          <a:p>
            <a:r>
              <a:rPr lang="en-US" sz="2000" dirty="0">
                <a:solidFill>
                  <a:srgbClr val="FFFFFF"/>
                </a:solidFill>
              </a:rPr>
              <a:t>Based on the household income statistics dataset and the predictors provided we calculated the household income as well as taking up the household income and based on the geographic location like latitude and longitude we will observe the data distribution across the united states on a geographical map using the scatter plots.</a:t>
            </a:r>
          </a:p>
        </p:txBody>
      </p:sp>
    </p:spTree>
    <p:extLst>
      <p:ext uri="{BB962C8B-B14F-4D97-AF65-F5344CB8AC3E}">
        <p14:creationId xmlns:p14="http://schemas.microsoft.com/office/powerpoint/2010/main" val="41005724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1" name="Group 11">
            <a:extLst>
              <a:ext uri="{FF2B5EF4-FFF2-40B4-BE49-F238E27FC236}">
                <a16:creationId xmlns:a16="http://schemas.microsoft.com/office/drawing/2014/main" id="{5FD8743C-1783-4FB1-8E50-F0FC3ED873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3" name="Rectangle 12">
              <a:extLst>
                <a:ext uri="{FF2B5EF4-FFF2-40B4-BE49-F238E27FC236}">
                  <a16:creationId xmlns:a16="http://schemas.microsoft.com/office/drawing/2014/main" id="{2AEC1695-FF49-476A-B04F-CA62645076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13">
              <a:extLst>
                <a:ext uri="{FF2B5EF4-FFF2-40B4-BE49-F238E27FC236}">
                  <a16:creationId xmlns:a16="http://schemas.microsoft.com/office/drawing/2014/main" id="{E22257D9-F0E6-44D6-B8F2-B0059A2B36B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27" name="Rectangle 15">
            <a:extLst>
              <a:ext uri="{FF2B5EF4-FFF2-40B4-BE49-F238E27FC236}">
                <a16:creationId xmlns:a16="http://schemas.microsoft.com/office/drawing/2014/main" id="{320AC2FD-9C9F-4609-914D-6112A3185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501856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7D01867-9E57-4F39-81FD-F4D00AC71DDE}"/>
              </a:ext>
            </a:extLst>
          </p:cNvPr>
          <p:cNvSpPr>
            <a:spLocks noGrp="1"/>
          </p:cNvSpPr>
          <p:nvPr>
            <p:ph type="title"/>
          </p:nvPr>
        </p:nvSpPr>
        <p:spPr>
          <a:xfrm>
            <a:off x="680322" y="753228"/>
            <a:ext cx="4196478" cy="1080938"/>
          </a:xfrm>
        </p:spPr>
        <p:txBody>
          <a:bodyPr>
            <a:normAutofit/>
          </a:bodyPr>
          <a:lstStyle/>
          <a:p>
            <a:endParaRPr lang="en-US" sz="3200"/>
          </a:p>
        </p:txBody>
      </p:sp>
      <p:pic>
        <p:nvPicPr>
          <p:cNvPr id="28" name="Picture 17">
            <a:extLst>
              <a:ext uri="{FF2B5EF4-FFF2-40B4-BE49-F238E27FC236}">
                <a16:creationId xmlns:a16="http://schemas.microsoft.com/office/drawing/2014/main" id="{4CC5A3D5-3BFE-47FD-80E4-9076ECAF54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5029200" cy="202738"/>
          </a:xfrm>
          <a:prstGeom prst="rect">
            <a:avLst/>
          </a:prstGeom>
        </p:spPr>
      </p:pic>
      <p:sp>
        <p:nvSpPr>
          <p:cNvPr id="3" name="Content Placeholder 2">
            <a:extLst>
              <a:ext uri="{FF2B5EF4-FFF2-40B4-BE49-F238E27FC236}">
                <a16:creationId xmlns:a16="http://schemas.microsoft.com/office/drawing/2014/main" id="{F4AB392B-E5B3-413F-B117-7FC348B42B41}"/>
              </a:ext>
            </a:extLst>
          </p:cNvPr>
          <p:cNvSpPr>
            <a:spLocks noGrp="1"/>
          </p:cNvSpPr>
          <p:nvPr>
            <p:ph idx="1"/>
          </p:nvPr>
        </p:nvSpPr>
        <p:spPr>
          <a:xfrm>
            <a:off x="680321" y="2336873"/>
            <a:ext cx="4124289" cy="3599316"/>
          </a:xfrm>
        </p:spPr>
        <p:txBody>
          <a:bodyPr>
            <a:normAutofit/>
          </a:bodyPr>
          <a:lstStyle/>
          <a:p>
            <a:r>
              <a:rPr lang="en-US" sz="2000" dirty="0"/>
              <a:t>Now Using the </a:t>
            </a:r>
            <a:r>
              <a:rPr lang="en-US" sz="2000" dirty="0" err="1"/>
              <a:t>sum_w</a:t>
            </a:r>
            <a:r>
              <a:rPr lang="en-US" sz="2000" dirty="0"/>
              <a:t> values in the data set plotting the values to know the density of distribution using heat map across the US map. </a:t>
            </a:r>
          </a:p>
          <a:p>
            <a:pPr marL="0" indent="0">
              <a:buNone/>
            </a:pPr>
            <a:endParaRPr lang="en-US" sz="1600" dirty="0"/>
          </a:p>
        </p:txBody>
      </p:sp>
      <p:sp>
        <p:nvSpPr>
          <p:cNvPr id="20" name="Rectangle 19">
            <a:extLst>
              <a:ext uri="{FF2B5EF4-FFF2-40B4-BE49-F238E27FC236}">
                <a16:creationId xmlns:a16="http://schemas.microsoft.com/office/drawing/2014/main" id="{87E45DA9-7D26-4B39-8D40-6DBA171A14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9197" y="488844"/>
            <a:ext cx="3378077" cy="3526040"/>
          </a:xfrm>
          <a:prstGeom prst="rect">
            <a:avLst/>
          </a:prstGeom>
          <a:solidFill>
            <a:srgbClr val="FFFFFF"/>
          </a:solidFill>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6617D3B-A684-41BD-BB0E-5650F627CF39}"/>
              </a:ext>
            </a:extLst>
          </p:cNvPr>
          <p:cNvPicPr>
            <a:picLocks noChangeAspect="1"/>
          </p:cNvPicPr>
          <p:nvPr/>
        </p:nvPicPr>
        <p:blipFill>
          <a:blip r:embed="rId4"/>
          <a:stretch>
            <a:fillRect/>
          </a:stretch>
        </p:blipFill>
        <p:spPr>
          <a:xfrm>
            <a:off x="5609941" y="609600"/>
            <a:ext cx="3056465" cy="3281680"/>
          </a:xfrm>
          <a:prstGeom prst="rect">
            <a:avLst/>
          </a:prstGeom>
        </p:spPr>
      </p:pic>
      <p:sp>
        <p:nvSpPr>
          <p:cNvPr id="22" name="Rectangle 21">
            <a:extLst>
              <a:ext uri="{FF2B5EF4-FFF2-40B4-BE49-F238E27FC236}">
                <a16:creationId xmlns:a16="http://schemas.microsoft.com/office/drawing/2014/main" id="{38FCB955-9576-4C78-BABF-20937A9D1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67679" y="488844"/>
            <a:ext cx="2739690" cy="2480872"/>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6CCD1EB-9408-4CB6-AE2C-F4910716A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9198" y="4169238"/>
            <a:ext cx="3378077" cy="2209379"/>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276A3BD-889E-43C9-988C-DE6A00B69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67680" y="3130583"/>
            <a:ext cx="2739690" cy="3248034"/>
          </a:xfrm>
          <a:prstGeom prst="rect">
            <a:avLst/>
          </a:prstGeom>
          <a:solidFill>
            <a:srgbClr val="FFFFFF"/>
          </a:solidFill>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3F9F736-CCD9-4DAF-BFFC-756344801FDE}"/>
              </a:ext>
            </a:extLst>
          </p:cNvPr>
          <p:cNvPicPr>
            <a:picLocks noChangeAspect="1"/>
          </p:cNvPicPr>
          <p:nvPr/>
        </p:nvPicPr>
        <p:blipFill>
          <a:blip r:embed="rId5"/>
          <a:stretch>
            <a:fillRect/>
          </a:stretch>
        </p:blipFill>
        <p:spPr>
          <a:xfrm>
            <a:off x="9115072" y="3968438"/>
            <a:ext cx="2451617" cy="1556776"/>
          </a:xfrm>
          <a:prstGeom prst="rect">
            <a:avLst/>
          </a:prstGeom>
        </p:spPr>
      </p:pic>
    </p:spTree>
    <p:extLst>
      <p:ext uri="{BB962C8B-B14F-4D97-AF65-F5344CB8AC3E}">
        <p14:creationId xmlns:p14="http://schemas.microsoft.com/office/powerpoint/2010/main" val="15742006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7E92A-05A8-4875-B143-66BA7726AD29}"/>
              </a:ext>
            </a:extLst>
          </p:cNvPr>
          <p:cNvSpPr>
            <a:spLocks noGrp="1"/>
          </p:cNvSpPr>
          <p:nvPr>
            <p:ph type="title"/>
          </p:nvPr>
        </p:nvSpPr>
        <p:spPr>
          <a:xfrm>
            <a:off x="680321" y="753228"/>
            <a:ext cx="9613861" cy="1080938"/>
          </a:xfrm>
        </p:spPr>
        <p:txBody>
          <a:bodyPr>
            <a:normAutofit/>
          </a:bodyPr>
          <a:lstStyle/>
          <a:p>
            <a:endParaRPr lang="en-US"/>
          </a:p>
        </p:txBody>
      </p:sp>
      <p:sp>
        <p:nvSpPr>
          <p:cNvPr id="3" name="Content Placeholder 2">
            <a:extLst>
              <a:ext uri="{FF2B5EF4-FFF2-40B4-BE49-F238E27FC236}">
                <a16:creationId xmlns:a16="http://schemas.microsoft.com/office/drawing/2014/main" id="{3EF0E21A-A9F2-4D05-BDED-E974010701F5}"/>
              </a:ext>
            </a:extLst>
          </p:cNvPr>
          <p:cNvSpPr>
            <a:spLocks noGrp="1"/>
          </p:cNvSpPr>
          <p:nvPr>
            <p:ph idx="1"/>
          </p:nvPr>
        </p:nvSpPr>
        <p:spPr>
          <a:xfrm>
            <a:off x="680321" y="2366716"/>
            <a:ext cx="3489341" cy="3599316"/>
          </a:xfrm>
        </p:spPr>
        <p:txBody>
          <a:bodyPr>
            <a:normAutofit/>
          </a:bodyPr>
          <a:lstStyle/>
          <a:p>
            <a:r>
              <a:rPr lang="en-US" sz="2000" dirty="0"/>
              <a:t>Cleaning and splitting the data set like drop the categorical columns and fill the empty values with zeros.</a:t>
            </a:r>
          </a:p>
          <a:p>
            <a:pPr marL="0" indent="0">
              <a:buNone/>
            </a:pPr>
            <a:endParaRPr lang="en-US" sz="2000" dirty="0"/>
          </a:p>
          <a:p>
            <a:pPr marL="0" indent="0">
              <a:buNone/>
            </a:pPr>
            <a:endParaRPr lang="en-US" sz="1800" dirty="0"/>
          </a:p>
          <a:p>
            <a:pPr marL="0" indent="0">
              <a:buNone/>
            </a:pPr>
            <a:endParaRPr lang="en-US" sz="1800" dirty="0"/>
          </a:p>
        </p:txBody>
      </p:sp>
      <p:pic>
        <p:nvPicPr>
          <p:cNvPr id="5" name="Picture 4">
            <a:extLst>
              <a:ext uri="{FF2B5EF4-FFF2-40B4-BE49-F238E27FC236}">
                <a16:creationId xmlns:a16="http://schemas.microsoft.com/office/drawing/2014/main" id="{BDEEEF0B-13F1-4E5C-BF45-49019E39E3CA}"/>
              </a:ext>
            </a:extLst>
          </p:cNvPr>
          <p:cNvPicPr>
            <a:picLocks noChangeAspect="1"/>
          </p:cNvPicPr>
          <p:nvPr/>
        </p:nvPicPr>
        <p:blipFill>
          <a:blip r:embed="rId2"/>
          <a:stretch>
            <a:fillRect/>
          </a:stretch>
        </p:blipFill>
        <p:spPr>
          <a:xfrm>
            <a:off x="4654294" y="2366716"/>
            <a:ext cx="7182105" cy="4003603"/>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5853001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5" name="Rectangle 24">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5515E1B-C48B-4B8B-B2C5-816AFBD72D06}"/>
              </a:ext>
            </a:extLst>
          </p:cNvPr>
          <p:cNvSpPr>
            <a:spLocks noGrp="1"/>
          </p:cNvSpPr>
          <p:nvPr>
            <p:ph type="title"/>
          </p:nvPr>
        </p:nvSpPr>
        <p:spPr>
          <a:xfrm>
            <a:off x="680321" y="753228"/>
            <a:ext cx="4136123" cy="1080938"/>
          </a:xfrm>
        </p:spPr>
        <p:txBody>
          <a:bodyPr>
            <a:normAutofit/>
          </a:bodyPr>
          <a:lstStyle/>
          <a:p>
            <a:endParaRPr lang="en-US" sz="2400"/>
          </a:p>
        </p:txBody>
      </p:sp>
      <p:pic>
        <p:nvPicPr>
          <p:cNvPr id="27" name="Picture 26">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AEFB9339-61C9-432A-92CB-544ED3E2E120}"/>
              </a:ext>
            </a:extLst>
          </p:cNvPr>
          <p:cNvSpPr>
            <a:spLocks noGrp="1"/>
          </p:cNvSpPr>
          <p:nvPr>
            <p:ph idx="1"/>
          </p:nvPr>
        </p:nvSpPr>
        <p:spPr>
          <a:xfrm>
            <a:off x="680321" y="2336873"/>
            <a:ext cx="4136123" cy="3599316"/>
          </a:xfrm>
        </p:spPr>
        <p:txBody>
          <a:bodyPr>
            <a:normAutofit/>
          </a:bodyPr>
          <a:lstStyle/>
          <a:p>
            <a:r>
              <a:rPr lang="en-US" sz="2000" dirty="0"/>
              <a:t>Normalizing values of training and testing before applying them to a model.</a:t>
            </a:r>
          </a:p>
          <a:p>
            <a:pPr marL="0" indent="0">
              <a:buNone/>
            </a:pPr>
            <a:endParaRPr lang="en-US" sz="1800" dirty="0"/>
          </a:p>
        </p:txBody>
      </p:sp>
      <p:pic>
        <p:nvPicPr>
          <p:cNvPr id="5" name="Picture 4">
            <a:extLst>
              <a:ext uri="{FF2B5EF4-FFF2-40B4-BE49-F238E27FC236}">
                <a16:creationId xmlns:a16="http://schemas.microsoft.com/office/drawing/2014/main" id="{D941FE5B-C15E-406C-BB91-E807C47E5E54}"/>
              </a:ext>
            </a:extLst>
          </p:cNvPr>
          <p:cNvPicPr>
            <a:picLocks noChangeAspect="1"/>
          </p:cNvPicPr>
          <p:nvPr/>
        </p:nvPicPr>
        <p:blipFill>
          <a:blip r:embed="rId4"/>
          <a:stretch>
            <a:fillRect/>
          </a:stretch>
        </p:blipFill>
        <p:spPr>
          <a:xfrm>
            <a:off x="5100320" y="1635761"/>
            <a:ext cx="6837679" cy="442928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186478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3A1D8-D686-4826-9AE0-9EE3021136E7}"/>
              </a:ext>
            </a:extLst>
          </p:cNvPr>
          <p:cNvSpPr>
            <a:spLocks noGrp="1"/>
          </p:cNvSpPr>
          <p:nvPr>
            <p:ph type="title"/>
          </p:nvPr>
        </p:nvSpPr>
        <p:spPr>
          <a:xfrm>
            <a:off x="680321" y="753228"/>
            <a:ext cx="9613861" cy="1080938"/>
          </a:xfrm>
        </p:spPr>
        <p:txBody>
          <a:bodyPr>
            <a:normAutofit/>
          </a:bodyPr>
          <a:lstStyle/>
          <a:p>
            <a:pPr algn="ctr"/>
            <a:r>
              <a:rPr lang="en-US" sz="3600" dirty="0"/>
              <a:t>Applying the Linear regression model</a:t>
            </a:r>
            <a:endParaRPr lang="en-US" dirty="0"/>
          </a:p>
        </p:txBody>
      </p:sp>
      <p:sp>
        <p:nvSpPr>
          <p:cNvPr id="3" name="Content Placeholder 2">
            <a:extLst>
              <a:ext uri="{FF2B5EF4-FFF2-40B4-BE49-F238E27FC236}">
                <a16:creationId xmlns:a16="http://schemas.microsoft.com/office/drawing/2014/main" id="{B626AE0A-95D6-4EF4-B05C-39DCA099CD50}"/>
              </a:ext>
            </a:extLst>
          </p:cNvPr>
          <p:cNvSpPr>
            <a:spLocks noGrp="1"/>
          </p:cNvSpPr>
          <p:nvPr>
            <p:ph idx="1"/>
          </p:nvPr>
        </p:nvSpPr>
        <p:spPr>
          <a:xfrm>
            <a:off x="680322" y="2336873"/>
            <a:ext cx="3489341" cy="3599316"/>
          </a:xfrm>
        </p:spPr>
        <p:txBody>
          <a:bodyPr>
            <a:normAutofit/>
          </a:bodyPr>
          <a:lstStyle/>
          <a:p>
            <a:r>
              <a:rPr lang="en-US" sz="2000" dirty="0"/>
              <a:t>Applying the Linear regression model on the dataset and calculated the Variance, MSE and r^2 values.</a:t>
            </a:r>
          </a:p>
          <a:p>
            <a:r>
              <a:rPr lang="en-US" sz="2000" dirty="0"/>
              <a:t>Linear regression is a Linear approach of modelling the relationship between a dependent variable and one or more explanatory variables.</a:t>
            </a:r>
          </a:p>
          <a:p>
            <a:pPr marL="0" indent="0">
              <a:buNone/>
            </a:pPr>
            <a:endParaRPr lang="en-US" sz="1800" dirty="0"/>
          </a:p>
        </p:txBody>
      </p:sp>
      <p:pic>
        <p:nvPicPr>
          <p:cNvPr id="5" name="Picture 4">
            <a:extLst>
              <a:ext uri="{FF2B5EF4-FFF2-40B4-BE49-F238E27FC236}">
                <a16:creationId xmlns:a16="http://schemas.microsoft.com/office/drawing/2014/main" id="{CC427EA6-C221-45C2-9EB5-C37ACAB31E10}"/>
              </a:ext>
            </a:extLst>
          </p:cNvPr>
          <p:cNvPicPr>
            <a:picLocks noChangeAspect="1"/>
          </p:cNvPicPr>
          <p:nvPr/>
        </p:nvPicPr>
        <p:blipFill>
          <a:blip r:embed="rId2"/>
          <a:stretch>
            <a:fillRect/>
          </a:stretch>
        </p:blipFill>
        <p:spPr>
          <a:xfrm>
            <a:off x="5487251" y="2662724"/>
            <a:ext cx="6087777" cy="2947614"/>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8268207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610D2AE-07EF-436A-9755-AA8DF4B93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CACDD17-9043-46DF-882D-420365B79C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CF2D8AD5-434A-4C0E-9F5B-C1AFD645F3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86A3214-E4B8-45D2-B1FA-4A7EDE238078}"/>
              </a:ext>
            </a:extLst>
          </p:cNvPr>
          <p:cNvSpPr>
            <a:spLocks noGrp="1"/>
          </p:cNvSpPr>
          <p:nvPr>
            <p:ph type="title"/>
          </p:nvPr>
        </p:nvSpPr>
        <p:spPr>
          <a:xfrm>
            <a:off x="680321" y="753228"/>
            <a:ext cx="4136123" cy="1080938"/>
          </a:xfrm>
        </p:spPr>
        <p:txBody>
          <a:bodyPr>
            <a:normAutofit/>
          </a:bodyPr>
          <a:lstStyle/>
          <a:p>
            <a:pPr algn="ctr"/>
            <a:r>
              <a:rPr lang="en-US" sz="2400" dirty="0"/>
              <a:t>Applying Random forest regressor for the data set</a:t>
            </a:r>
          </a:p>
        </p:txBody>
      </p:sp>
      <p:pic>
        <p:nvPicPr>
          <p:cNvPr id="16" name="Picture 15">
            <a:extLst>
              <a:ext uri="{FF2B5EF4-FFF2-40B4-BE49-F238E27FC236}">
                <a16:creationId xmlns:a16="http://schemas.microsoft.com/office/drawing/2014/main" id="{E92B246D-47CC-40F8-8DE7-B65D409E9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F94850CC-8700-4E98-B06A-C778E577A102}"/>
              </a:ext>
            </a:extLst>
          </p:cNvPr>
          <p:cNvSpPr>
            <a:spLocks noGrp="1"/>
          </p:cNvSpPr>
          <p:nvPr>
            <p:ph idx="1"/>
          </p:nvPr>
        </p:nvSpPr>
        <p:spPr>
          <a:xfrm>
            <a:off x="680321" y="2336873"/>
            <a:ext cx="4136123" cy="3599316"/>
          </a:xfrm>
        </p:spPr>
        <p:txBody>
          <a:bodyPr>
            <a:normAutofit/>
          </a:bodyPr>
          <a:lstStyle/>
          <a:p>
            <a:pPr marL="0" indent="0">
              <a:buNone/>
            </a:pPr>
            <a:r>
              <a:rPr lang="en-US" sz="2000" dirty="0"/>
              <a:t> </a:t>
            </a:r>
          </a:p>
          <a:p>
            <a:r>
              <a:rPr lang="en-US" sz="2000" dirty="0"/>
              <a:t>Random forest fits several classifying decision trees on various sub samples of the dataset and uses averaging to improve the predictive accuracy and control overfitting. </a:t>
            </a:r>
          </a:p>
          <a:p>
            <a:pPr marL="0" indent="0">
              <a:buNone/>
            </a:pPr>
            <a:endParaRPr lang="en-US" sz="1800" dirty="0"/>
          </a:p>
        </p:txBody>
      </p:sp>
      <p:pic>
        <p:nvPicPr>
          <p:cNvPr id="5" name="Picture 4">
            <a:extLst>
              <a:ext uri="{FF2B5EF4-FFF2-40B4-BE49-F238E27FC236}">
                <a16:creationId xmlns:a16="http://schemas.microsoft.com/office/drawing/2014/main" id="{F73B9705-327C-4B91-B398-A899B0BAE610}"/>
              </a:ext>
            </a:extLst>
          </p:cNvPr>
          <p:cNvPicPr>
            <a:picLocks noChangeAspect="1"/>
          </p:cNvPicPr>
          <p:nvPr/>
        </p:nvPicPr>
        <p:blipFill>
          <a:blip r:embed="rId4"/>
          <a:stretch>
            <a:fillRect/>
          </a:stretch>
        </p:blipFill>
        <p:spPr>
          <a:xfrm>
            <a:off x="5496765" y="2690787"/>
            <a:ext cx="6303134" cy="2726105"/>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727586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4353E-7EFC-4188-90AB-469F4CD16B2D}"/>
              </a:ext>
            </a:extLst>
          </p:cNvPr>
          <p:cNvSpPr>
            <a:spLocks noGrp="1"/>
          </p:cNvSpPr>
          <p:nvPr>
            <p:ph type="title"/>
          </p:nvPr>
        </p:nvSpPr>
        <p:spPr/>
        <p:txBody>
          <a:bodyPr/>
          <a:lstStyle/>
          <a:p>
            <a:pPr algn="ctr"/>
            <a:r>
              <a:rPr lang="en-US" dirty="0"/>
              <a:t>Applying the KNN model on the dataset</a:t>
            </a:r>
          </a:p>
        </p:txBody>
      </p:sp>
      <p:sp>
        <p:nvSpPr>
          <p:cNvPr id="3" name="Content Placeholder 2">
            <a:extLst>
              <a:ext uri="{FF2B5EF4-FFF2-40B4-BE49-F238E27FC236}">
                <a16:creationId xmlns:a16="http://schemas.microsoft.com/office/drawing/2014/main" id="{CB578453-89E5-4B06-AF39-46C9939EF231}"/>
              </a:ext>
            </a:extLst>
          </p:cNvPr>
          <p:cNvSpPr>
            <a:spLocks noGrp="1"/>
          </p:cNvSpPr>
          <p:nvPr>
            <p:ph idx="1"/>
          </p:nvPr>
        </p:nvSpPr>
        <p:spPr/>
        <p:txBody>
          <a:bodyPr/>
          <a:lstStyle/>
          <a:p>
            <a:r>
              <a:rPr lang="en-US" dirty="0"/>
              <a:t>It is a supervised machine learning algorithm and is easy to implement that can be used to solve both classification and regression problems.</a:t>
            </a:r>
          </a:p>
          <a:p>
            <a:pPr marL="0" indent="0">
              <a:buNone/>
            </a:pPr>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67691191-4789-4065-A599-695AA29EA7F1}"/>
              </a:ext>
            </a:extLst>
          </p:cNvPr>
          <p:cNvPicPr>
            <a:picLocks noChangeAspect="1"/>
          </p:cNvPicPr>
          <p:nvPr/>
        </p:nvPicPr>
        <p:blipFill>
          <a:blip r:embed="rId2"/>
          <a:stretch>
            <a:fillRect/>
          </a:stretch>
        </p:blipFill>
        <p:spPr>
          <a:xfrm>
            <a:off x="4128770" y="3221672"/>
            <a:ext cx="7124700" cy="3381375"/>
          </a:xfrm>
          <a:prstGeom prst="rect">
            <a:avLst/>
          </a:prstGeom>
        </p:spPr>
      </p:pic>
    </p:spTree>
    <p:extLst>
      <p:ext uri="{BB962C8B-B14F-4D97-AF65-F5344CB8AC3E}">
        <p14:creationId xmlns:p14="http://schemas.microsoft.com/office/powerpoint/2010/main" val="40114361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8FF22-2D7C-4567-B226-D1205E85BC5F}"/>
              </a:ext>
            </a:extLst>
          </p:cNvPr>
          <p:cNvSpPr>
            <a:spLocks noGrp="1"/>
          </p:cNvSpPr>
          <p:nvPr>
            <p:ph type="title"/>
          </p:nvPr>
        </p:nvSpPr>
        <p:spPr>
          <a:xfrm>
            <a:off x="680321" y="753228"/>
            <a:ext cx="9613861" cy="1080938"/>
          </a:xfrm>
        </p:spPr>
        <p:txBody>
          <a:bodyPr>
            <a:normAutofit/>
          </a:bodyPr>
          <a:lstStyle/>
          <a:p>
            <a:r>
              <a:rPr lang="en-US" dirty="0"/>
              <a:t>Applying the Naïve Bayes algorithms using Gaussian kernel</a:t>
            </a:r>
            <a:endParaRPr lang="en-US"/>
          </a:p>
        </p:txBody>
      </p:sp>
      <p:sp>
        <p:nvSpPr>
          <p:cNvPr id="3" name="Content Placeholder 2">
            <a:extLst>
              <a:ext uri="{FF2B5EF4-FFF2-40B4-BE49-F238E27FC236}">
                <a16:creationId xmlns:a16="http://schemas.microsoft.com/office/drawing/2014/main" id="{0BB2CA07-A523-4890-A943-A45202BA7C08}"/>
              </a:ext>
            </a:extLst>
          </p:cNvPr>
          <p:cNvSpPr>
            <a:spLocks noGrp="1"/>
          </p:cNvSpPr>
          <p:nvPr>
            <p:ph idx="1"/>
          </p:nvPr>
        </p:nvSpPr>
        <p:spPr>
          <a:xfrm>
            <a:off x="680322" y="2336873"/>
            <a:ext cx="3489341" cy="3599316"/>
          </a:xfrm>
        </p:spPr>
        <p:txBody>
          <a:bodyPr>
            <a:normAutofit/>
          </a:bodyPr>
          <a:lstStyle/>
          <a:p>
            <a:r>
              <a:rPr lang="en-US" sz="2000" dirty="0"/>
              <a:t>It is a classification technique based on Bayes Theorem with an assumption of independence among the predictors. In simple terms, a Naïve Bayes classifier assumes that the presence of a particular feature in a class is unrelated to the presence of any other feature</a:t>
            </a:r>
          </a:p>
          <a:p>
            <a:pPr marL="0" indent="0">
              <a:buNone/>
            </a:pPr>
            <a:endParaRPr lang="en-US" sz="1800" dirty="0"/>
          </a:p>
        </p:txBody>
      </p:sp>
      <p:pic>
        <p:nvPicPr>
          <p:cNvPr id="5" name="Picture 4">
            <a:extLst>
              <a:ext uri="{FF2B5EF4-FFF2-40B4-BE49-F238E27FC236}">
                <a16:creationId xmlns:a16="http://schemas.microsoft.com/office/drawing/2014/main" id="{BC17DFAD-DA1E-4408-AFC2-ABC432697280}"/>
              </a:ext>
            </a:extLst>
          </p:cNvPr>
          <p:cNvPicPr>
            <a:picLocks noChangeAspect="1"/>
          </p:cNvPicPr>
          <p:nvPr/>
        </p:nvPicPr>
        <p:blipFill>
          <a:blip r:embed="rId2"/>
          <a:stretch>
            <a:fillRect/>
          </a:stretch>
        </p:blipFill>
        <p:spPr>
          <a:xfrm>
            <a:off x="5487251" y="3107135"/>
            <a:ext cx="6138741" cy="2829054"/>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61751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416C0-5E52-420C-8888-96018CE82029}"/>
              </a:ext>
            </a:extLst>
          </p:cNvPr>
          <p:cNvSpPr>
            <a:spLocks noGrp="1"/>
          </p:cNvSpPr>
          <p:nvPr>
            <p:ph type="title"/>
          </p:nvPr>
        </p:nvSpPr>
        <p:spPr/>
        <p:txBody>
          <a:bodyPr/>
          <a:lstStyle/>
          <a:p>
            <a:pPr algn="ctr"/>
            <a:r>
              <a:rPr lang="en-US" dirty="0"/>
              <a:t>Applying the SVM model on the dataset</a:t>
            </a:r>
          </a:p>
        </p:txBody>
      </p:sp>
      <p:sp>
        <p:nvSpPr>
          <p:cNvPr id="3" name="Content Placeholder 2">
            <a:extLst>
              <a:ext uri="{FF2B5EF4-FFF2-40B4-BE49-F238E27FC236}">
                <a16:creationId xmlns:a16="http://schemas.microsoft.com/office/drawing/2014/main" id="{087C4CD5-C427-465D-ABB1-FAEC637C167A}"/>
              </a:ext>
            </a:extLst>
          </p:cNvPr>
          <p:cNvSpPr>
            <a:spLocks noGrp="1"/>
          </p:cNvSpPr>
          <p:nvPr>
            <p:ph idx="1"/>
          </p:nvPr>
        </p:nvSpPr>
        <p:spPr/>
        <p:txBody>
          <a:bodyPr/>
          <a:lstStyle/>
          <a:p>
            <a:r>
              <a:rPr lang="en-US" dirty="0"/>
              <a:t>SVM is a supervised machine learning algorithm, which can be used for classification or regression problems. SVM find the optimal boundary between the possible inputs.</a:t>
            </a:r>
          </a:p>
          <a:p>
            <a:pPr marL="0" indent="0">
              <a:buNone/>
            </a:pPr>
            <a:endParaRPr lang="en-US" dirty="0"/>
          </a:p>
        </p:txBody>
      </p:sp>
      <p:pic>
        <p:nvPicPr>
          <p:cNvPr id="5" name="Picture 4">
            <a:extLst>
              <a:ext uri="{FF2B5EF4-FFF2-40B4-BE49-F238E27FC236}">
                <a16:creationId xmlns:a16="http://schemas.microsoft.com/office/drawing/2014/main" id="{8E048C19-93D2-4A01-8BB7-657286CEFC33}"/>
              </a:ext>
            </a:extLst>
          </p:cNvPr>
          <p:cNvPicPr>
            <a:picLocks noChangeAspect="1"/>
          </p:cNvPicPr>
          <p:nvPr/>
        </p:nvPicPr>
        <p:blipFill>
          <a:blip r:embed="rId2"/>
          <a:stretch>
            <a:fillRect/>
          </a:stretch>
        </p:blipFill>
        <p:spPr>
          <a:xfrm>
            <a:off x="2601176" y="3429000"/>
            <a:ext cx="5772150" cy="3248025"/>
          </a:xfrm>
          <a:prstGeom prst="rect">
            <a:avLst/>
          </a:prstGeom>
        </p:spPr>
      </p:pic>
    </p:spTree>
    <p:extLst>
      <p:ext uri="{BB962C8B-B14F-4D97-AF65-F5344CB8AC3E}">
        <p14:creationId xmlns:p14="http://schemas.microsoft.com/office/powerpoint/2010/main" val="82728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D0669C1-CDCE-41C7-A9AB-65D9119F8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2" name="Rectangle 21">
              <a:extLst>
                <a:ext uri="{FF2B5EF4-FFF2-40B4-BE49-F238E27FC236}">
                  <a16:creationId xmlns:a16="http://schemas.microsoft.com/office/drawing/2014/main" id="{1F80B4EE-271C-45C6-9338-555D3B0C4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6FCF3DCC-E585-4F88-8F8B-4EABFEF062C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25" name="Rectangle 24">
            <a:extLst>
              <a:ext uri="{FF2B5EF4-FFF2-40B4-BE49-F238E27FC236}">
                <a16:creationId xmlns:a16="http://schemas.microsoft.com/office/drawing/2014/main" id="{F1AACF4D-AF22-463C-97CE-C34F0783C0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D6E18DD-E2D4-4259-952C-95B68A41C857}"/>
              </a:ext>
            </a:extLst>
          </p:cNvPr>
          <p:cNvSpPr>
            <a:spLocks noGrp="1"/>
          </p:cNvSpPr>
          <p:nvPr>
            <p:ph type="title"/>
          </p:nvPr>
        </p:nvSpPr>
        <p:spPr>
          <a:xfrm>
            <a:off x="680321" y="753228"/>
            <a:ext cx="5632247" cy="1080938"/>
          </a:xfrm>
        </p:spPr>
        <p:txBody>
          <a:bodyPr>
            <a:normAutofit/>
          </a:bodyPr>
          <a:lstStyle/>
          <a:p>
            <a:r>
              <a:rPr lang="en-US"/>
              <a:t>Comparing the Results</a:t>
            </a:r>
          </a:p>
        </p:txBody>
      </p:sp>
      <p:pic>
        <p:nvPicPr>
          <p:cNvPr id="27" name="Picture 26">
            <a:extLst>
              <a:ext uri="{FF2B5EF4-FFF2-40B4-BE49-F238E27FC236}">
                <a16:creationId xmlns:a16="http://schemas.microsoft.com/office/drawing/2014/main" id="{6524329A-37E7-4025-B6E9-A97D4053689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sp>
        <p:nvSpPr>
          <p:cNvPr id="3" name="Content Placeholder 2">
            <a:extLst>
              <a:ext uri="{FF2B5EF4-FFF2-40B4-BE49-F238E27FC236}">
                <a16:creationId xmlns:a16="http://schemas.microsoft.com/office/drawing/2014/main" id="{FDF6F70A-952A-4081-8F30-BAF0EE2ECEEB}"/>
              </a:ext>
            </a:extLst>
          </p:cNvPr>
          <p:cNvSpPr>
            <a:spLocks noGrp="1"/>
          </p:cNvSpPr>
          <p:nvPr>
            <p:ph idx="1"/>
          </p:nvPr>
        </p:nvSpPr>
        <p:spPr>
          <a:xfrm>
            <a:off x="680322" y="2336873"/>
            <a:ext cx="5632246" cy="3599316"/>
          </a:xfrm>
        </p:spPr>
        <p:txBody>
          <a:bodyPr>
            <a:normAutofit/>
          </a:bodyPr>
          <a:lstStyle/>
          <a:p>
            <a:r>
              <a:rPr lang="en-US" sz="2000"/>
              <a:t>Variance, MSE and R^2 values are calculated for each model. Compared the variance r2_score for all the models.</a:t>
            </a:r>
          </a:p>
          <a:p>
            <a:pPr marL="0" indent="0">
              <a:buNone/>
            </a:pPr>
            <a:endParaRPr lang="en-US" sz="2000"/>
          </a:p>
        </p:txBody>
      </p:sp>
      <p:pic>
        <p:nvPicPr>
          <p:cNvPr id="5" name="Picture 4">
            <a:extLst>
              <a:ext uri="{FF2B5EF4-FFF2-40B4-BE49-F238E27FC236}">
                <a16:creationId xmlns:a16="http://schemas.microsoft.com/office/drawing/2014/main" id="{E834DE60-71F4-4320-955B-D84778939A35}"/>
              </a:ext>
            </a:extLst>
          </p:cNvPr>
          <p:cNvPicPr>
            <a:picLocks noChangeAspect="1"/>
          </p:cNvPicPr>
          <p:nvPr/>
        </p:nvPicPr>
        <p:blipFill rotWithShape="1">
          <a:blip r:embed="rId4"/>
          <a:srcRect l="2769" r="67985"/>
          <a:stretch/>
        </p:blipFill>
        <p:spPr>
          <a:xfrm>
            <a:off x="563266" y="3734001"/>
            <a:ext cx="4719805" cy="2743530"/>
          </a:xfrm>
          <a:prstGeom prst="rect">
            <a:avLst/>
          </a:prstGeom>
          <a:ln>
            <a:noFill/>
          </a:ln>
          <a:effectLst>
            <a:outerShdw blurRad="76200" dist="63500" dir="5040000" algn="tl" rotWithShape="0">
              <a:srgbClr val="000000">
                <a:alpha val="41000"/>
              </a:srgbClr>
            </a:outerShdw>
          </a:effectLst>
        </p:spPr>
      </p:pic>
      <p:pic>
        <p:nvPicPr>
          <p:cNvPr id="9" name="Picture 8">
            <a:extLst>
              <a:ext uri="{FF2B5EF4-FFF2-40B4-BE49-F238E27FC236}">
                <a16:creationId xmlns:a16="http://schemas.microsoft.com/office/drawing/2014/main" id="{2CFA2301-26E8-451A-8A32-3B91BD6A69C2}"/>
              </a:ext>
            </a:extLst>
          </p:cNvPr>
          <p:cNvPicPr>
            <a:picLocks noChangeAspect="1"/>
          </p:cNvPicPr>
          <p:nvPr/>
        </p:nvPicPr>
        <p:blipFill>
          <a:blip r:embed="rId5"/>
          <a:stretch>
            <a:fillRect/>
          </a:stretch>
        </p:blipFill>
        <p:spPr>
          <a:xfrm>
            <a:off x="6312568" y="2231954"/>
            <a:ext cx="5632247" cy="4353560"/>
          </a:xfrm>
          <a:prstGeom prst="rect">
            <a:avLst/>
          </a:prstGeom>
        </p:spPr>
      </p:pic>
    </p:spTree>
    <p:extLst>
      <p:ext uri="{BB962C8B-B14F-4D97-AF65-F5344CB8AC3E}">
        <p14:creationId xmlns:p14="http://schemas.microsoft.com/office/powerpoint/2010/main" val="28630786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6FCC-6103-4B43-8049-00861DC037C1}"/>
              </a:ext>
            </a:extLst>
          </p:cNvPr>
          <p:cNvSpPr>
            <a:spLocks noGrp="1"/>
          </p:cNvSpPr>
          <p:nvPr>
            <p:ph type="title"/>
          </p:nvPr>
        </p:nvSpPr>
        <p:spPr/>
        <p:txBody>
          <a:bodyPr/>
          <a:lstStyle/>
          <a:p>
            <a:pPr algn="ctr"/>
            <a:r>
              <a:rPr lang="en-US" dirty="0"/>
              <a:t>Conclusion</a:t>
            </a:r>
          </a:p>
        </p:txBody>
      </p:sp>
      <p:sp>
        <p:nvSpPr>
          <p:cNvPr id="3" name="Content Placeholder 2">
            <a:extLst>
              <a:ext uri="{FF2B5EF4-FFF2-40B4-BE49-F238E27FC236}">
                <a16:creationId xmlns:a16="http://schemas.microsoft.com/office/drawing/2014/main" id="{B50FB6A4-CCBC-4C7D-880E-BB5BF055AD4A}"/>
              </a:ext>
            </a:extLst>
          </p:cNvPr>
          <p:cNvSpPr>
            <a:spLocks noGrp="1"/>
          </p:cNvSpPr>
          <p:nvPr>
            <p:ph idx="1"/>
          </p:nvPr>
        </p:nvSpPr>
        <p:spPr/>
        <p:txBody>
          <a:bodyPr/>
          <a:lstStyle/>
          <a:p>
            <a:r>
              <a:rPr lang="en-US" dirty="0"/>
              <a:t>We have applied regression as well as classification techniques for predicting the mean household income from the US income household dataset. From the above observation it is evident that Random forest regressor outperforms all the other applied models in this data set. Where as SVM has high negative impact on the variable’s correlation.</a:t>
            </a:r>
          </a:p>
        </p:txBody>
      </p:sp>
    </p:spTree>
    <p:extLst>
      <p:ext uri="{BB962C8B-B14F-4D97-AF65-F5344CB8AC3E}">
        <p14:creationId xmlns:p14="http://schemas.microsoft.com/office/powerpoint/2010/main" val="2872376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7F36C09-16BA-4141-A705-C6B5B5A40B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81776" y="0"/>
            <a:ext cx="91763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a:extLst>
              <a:ext uri="{FF2B5EF4-FFF2-40B4-BE49-F238E27FC236}">
                <a16:creationId xmlns:a16="http://schemas.microsoft.com/office/drawing/2014/main" id="{C9CE521D-42CE-4CD9-AFFE-37255AC0A64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460C2540-36DC-4C0A-A9C0-231ED365D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81776" cy="6858000"/>
          </a:xfrm>
          <a:prstGeom prst="rect">
            <a:avLst/>
          </a:prstGeom>
          <a:solidFill>
            <a:schemeClr val="bg1"/>
          </a:solidFill>
          <a:ln>
            <a:noFill/>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48F327-C450-47A0-8CE2-866223F1CC07}"/>
              </a:ext>
            </a:extLst>
          </p:cNvPr>
          <p:cNvSpPr>
            <a:spLocks noGrp="1"/>
          </p:cNvSpPr>
          <p:nvPr>
            <p:ph type="title"/>
          </p:nvPr>
        </p:nvSpPr>
        <p:spPr>
          <a:xfrm>
            <a:off x="680321" y="753228"/>
            <a:ext cx="9613861" cy="1080938"/>
          </a:xfrm>
        </p:spPr>
        <p:txBody>
          <a:bodyPr>
            <a:normAutofit/>
          </a:bodyPr>
          <a:lstStyle/>
          <a:p>
            <a:r>
              <a:rPr lang="en-US" dirty="0">
                <a:solidFill>
                  <a:schemeClr val="accent1"/>
                </a:solidFill>
              </a:rPr>
              <a:t>Dataset</a:t>
            </a:r>
          </a:p>
        </p:txBody>
      </p:sp>
      <p:sp>
        <p:nvSpPr>
          <p:cNvPr id="21" name="Content Placeholder 2">
            <a:extLst>
              <a:ext uri="{FF2B5EF4-FFF2-40B4-BE49-F238E27FC236}">
                <a16:creationId xmlns:a16="http://schemas.microsoft.com/office/drawing/2014/main" id="{57FC2FAB-D6C6-4DB3-A14A-DEAF8FDD2355}"/>
              </a:ext>
            </a:extLst>
          </p:cNvPr>
          <p:cNvSpPr>
            <a:spLocks noGrp="1"/>
          </p:cNvSpPr>
          <p:nvPr>
            <p:ph idx="1"/>
          </p:nvPr>
        </p:nvSpPr>
        <p:spPr>
          <a:xfrm>
            <a:off x="680321" y="2306320"/>
            <a:ext cx="8910719" cy="3629869"/>
          </a:xfrm>
        </p:spPr>
        <p:txBody>
          <a:bodyPr>
            <a:normAutofit/>
          </a:bodyPr>
          <a:lstStyle/>
          <a:p>
            <a:r>
              <a:rPr lang="en-US" sz="2000" dirty="0"/>
              <a:t>We have taken the dataset from the following link: https://www.kaggle.com/goldenoakresearch/us-household-income-stats-geo-locations </a:t>
            </a:r>
          </a:p>
          <a:p>
            <a:r>
              <a:rPr lang="en-US" sz="2000" dirty="0"/>
              <a:t>The dataset originally developed for real estate and business investment research. Income is a vital element when determining both quality and socioeconomic features of a given geographic location. The data was derived from over +36,000 files and covers 348,893 location records. The database contains 32,000 records on US Household Income Statistics &amp; Geo Locations. To access, all 348,893 records on a scale roughly equivalent to a neighborhood. The dataset has 32527 rows and 19 columns. Below are the features that the dataset uses to classify the income. </a:t>
            </a:r>
          </a:p>
        </p:txBody>
      </p:sp>
    </p:spTree>
    <p:extLst>
      <p:ext uri="{BB962C8B-B14F-4D97-AF65-F5344CB8AC3E}">
        <p14:creationId xmlns:p14="http://schemas.microsoft.com/office/powerpoint/2010/main" val="41360838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7E516-940B-4BB9-BDB0-E44A61485E72}"/>
              </a:ext>
            </a:extLst>
          </p:cNvPr>
          <p:cNvSpPr>
            <a:spLocks noGrp="1"/>
          </p:cNvSpPr>
          <p:nvPr>
            <p:ph type="title"/>
          </p:nvPr>
        </p:nvSpPr>
        <p:spPr>
          <a:xfrm>
            <a:off x="680321" y="753228"/>
            <a:ext cx="9613861" cy="1080938"/>
          </a:xfrm>
        </p:spPr>
        <p:txBody>
          <a:bodyPr>
            <a:normAutofit/>
          </a:bodyPr>
          <a:lstStyle/>
          <a:p>
            <a:pPr algn="ctr"/>
            <a:r>
              <a:rPr lang="en-US" dirty="0"/>
              <a:t>Thank You</a:t>
            </a:r>
          </a:p>
        </p:txBody>
      </p:sp>
      <p:pic>
        <p:nvPicPr>
          <p:cNvPr id="18" name="Graphic 6" descr="Smiling Face with No Fill">
            <a:extLst>
              <a:ext uri="{FF2B5EF4-FFF2-40B4-BE49-F238E27FC236}">
                <a16:creationId xmlns:a16="http://schemas.microsoft.com/office/drawing/2014/main" id="{F6AEB47C-5624-414A-810A-450669F446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96568" y="2336873"/>
            <a:ext cx="3598863" cy="3598863"/>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4132036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C45AD9C-F21B-4046-AF68-07A246947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5F5BD6E-AB48-4A2D-AA03-D787D54FAF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p:spPr>
      </p:pic>
      <p:pic>
        <p:nvPicPr>
          <p:cNvPr id="12" name="Picture 11">
            <a:extLst>
              <a:ext uri="{FF2B5EF4-FFF2-40B4-BE49-F238E27FC236}">
                <a16:creationId xmlns:a16="http://schemas.microsoft.com/office/drawing/2014/main" id="{3221115A-B66A-4D35-9D9F-97A91D887F0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1963704"/>
            <a:ext cx="10437812" cy="321164"/>
          </a:xfrm>
          <a:prstGeom prst="rect">
            <a:avLst/>
          </a:prstGeom>
        </p:spPr>
      </p:pic>
      <p:sp>
        <p:nvSpPr>
          <p:cNvPr id="14" name="Rectangle 13">
            <a:extLst>
              <a:ext uri="{FF2B5EF4-FFF2-40B4-BE49-F238E27FC236}">
                <a16:creationId xmlns:a16="http://schemas.microsoft.com/office/drawing/2014/main" id="{ABC72B1C-D4EE-45CF-A99C-0AD017C416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609600"/>
            <a:ext cx="10437812"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F931287-1516-4C1B-954B-368DD7CD74EB}"/>
              </a:ext>
            </a:extLst>
          </p:cNvPr>
          <p:cNvSpPr>
            <a:spLocks noGrp="1"/>
          </p:cNvSpPr>
          <p:nvPr>
            <p:ph type="title"/>
          </p:nvPr>
        </p:nvSpPr>
        <p:spPr>
          <a:xfrm>
            <a:off x="680322" y="738724"/>
            <a:ext cx="9613861" cy="1080938"/>
          </a:xfrm>
        </p:spPr>
        <p:txBody>
          <a:bodyPr>
            <a:normAutofit/>
          </a:bodyPr>
          <a:lstStyle/>
          <a:p>
            <a:r>
              <a:rPr lang="en-US">
                <a:solidFill>
                  <a:srgbClr val="FFFFFF"/>
                </a:solidFill>
              </a:rPr>
              <a:t>Household &amp; Geographic Statistics</a:t>
            </a:r>
          </a:p>
        </p:txBody>
      </p:sp>
      <p:pic>
        <p:nvPicPr>
          <p:cNvPr id="16" name="Picture 15">
            <a:extLst>
              <a:ext uri="{FF2B5EF4-FFF2-40B4-BE49-F238E27FC236}">
                <a16:creationId xmlns:a16="http://schemas.microsoft.com/office/drawing/2014/main" id="{38AB44AF-E52F-46C5-8C2C-8487AC8B1B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8" name="Rectangle 17">
            <a:extLst>
              <a:ext uri="{FF2B5EF4-FFF2-40B4-BE49-F238E27FC236}">
                <a16:creationId xmlns:a16="http://schemas.microsoft.com/office/drawing/2014/main" id="{A5B2FDF3-1FF8-4FBF-842A-4EA5719F3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9003"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0" name="Picture 19">
            <a:extLst>
              <a:ext uri="{FF2B5EF4-FFF2-40B4-BE49-F238E27FC236}">
                <a16:creationId xmlns:a16="http://schemas.microsoft.com/office/drawing/2014/main" id="{6389DEC8-49B8-4778-BB47-FF48E8C5B6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5885714"/>
            <a:ext cx="10437812" cy="321164"/>
          </a:xfrm>
          <a:prstGeom prst="rect">
            <a:avLst/>
          </a:prstGeom>
        </p:spPr>
      </p:pic>
      <p:sp>
        <p:nvSpPr>
          <p:cNvPr id="22" name="Rectangle 21">
            <a:extLst>
              <a:ext uri="{FF2B5EF4-FFF2-40B4-BE49-F238E27FC236}">
                <a16:creationId xmlns:a16="http://schemas.microsoft.com/office/drawing/2014/main" id="{DF550B33-5759-49FD-90FC-11EA4ED58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2116667"/>
            <a:ext cx="10439400" cy="3793206"/>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63BF48ED-1FF9-46EE-92B8-705D25D64A69}"/>
              </a:ext>
            </a:extLst>
          </p:cNvPr>
          <p:cNvSpPr>
            <a:spLocks noGrp="1"/>
          </p:cNvSpPr>
          <p:nvPr>
            <p:ph idx="1"/>
          </p:nvPr>
        </p:nvSpPr>
        <p:spPr>
          <a:xfrm>
            <a:off x="680322" y="2437831"/>
            <a:ext cx="9114023" cy="3309014"/>
          </a:xfrm>
        </p:spPr>
        <p:txBody>
          <a:bodyPr>
            <a:normAutofit/>
          </a:bodyPr>
          <a:lstStyle/>
          <a:p>
            <a:r>
              <a:rPr lang="en-US" sz="2000" dirty="0">
                <a:solidFill>
                  <a:srgbClr val="FFFFFF"/>
                </a:solidFill>
              </a:rPr>
              <a:t>Mean Household Income (double) </a:t>
            </a:r>
          </a:p>
          <a:p>
            <a:r>
              <a:rPr lang="en-US" sz="2000" dirty="0">
                <a:solidFill>
                  <a:srgbClr val="FFFFFF"/>
                </a:solidFill>
              </a:rPr>
              <a:t>Median Household Income (double) </a:t>
            </a:r>
          </a:p>
          <a:p>
            <a:r>
              <a:rPr lang="en-US" sz="2000" dirty="0">
                <a:solidFill>
                  <a:srgbClr val="FFFFFF"/>
                </a:solidFill>
              </a:rPr>
              <a:t>Standard Deviation of Household Income (double) </a:t>
            </a:r>
          </a:p>
          <a:p>
            <a:r>
              <a:rPr lang="en-US" sz="2000" dirty="0">
                <a:solidFill>
                  <a:srgbClr val="FFFFFF"/>
                </a:solidFill>
              </a:rPr>
              <a:t>Number of Households (double)</a:t>
            </a:r>
          </a:p>
          <a:p>
            <a:r>
              <a:rPr lang="en-US" sz="2000" dirty="0">
                <a:solidFill>
                  <a:srgbClr val="FFFFFF"/>
                </a:solidFill>
              </a:rPr>
              <a:t>Square area of land at location (double) </a:t>
            </a:r>
          </a:p>
          <a:p>
            <a:r>
              <a:rPr lang="en-US" sz="2000" dirty="0">
                <a:solidFill>
                  <a:srgbClr val="FFFFFF"/>
                </a:solidFill>
              </a:rPr>
              <a:t>Square area of water at location (double) </a:t>
            </a:r>
          </a:p>
        </p:txBody>
      </p:sp>
    </p:spTree>
    <p:extLst>
      <p:ext uri="{BB962C8B-B14F-4D97-AF65-F5344CB8AC3E}">
        <p14:creationId xmlns:p14="http://schemas.microsoft.com/office/powerpoint/2010/main" val="4004488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CD279-B7A3-4329-888D-77333F6E90A2}"/>
              </a:ext>
            </a:extLst>
          </p:cNvPr>
          <p:cNvSpPr>
            <a:spLocks noGrp="1"/>
          </p:cNvSpPr>
          <p:nvPr>
            <p:ph type="title"/>
          </p:nvPr>
        </p:nvSpPr>
        <p:spPr/>
        <p:txBody>
          <a:bodyPr/>
          <a:lstStyle/>
          <a:p>
            <a:pPr algn="ctr"/>
            <a:r>
              <a:rPr lang="en-US"/>
              <a:t>Geographic Location</a:t>
            </a:r>
            <a:endParaRPr lang="en-US" dirty="0"/>
          </a:p>
        </p:txBody>
      </p:sp>
      <p:graphicFrame>
        <p:nvGraphicFramePr>
          <p:cNvPr id="7" name="Content Placeholder 2">
            <a:extLst>
              <a:ext uri="{FF2B5EF4-FFF2-40B4-BE49-F238E27FC236}">
                <a16:creationId xmlns:a16="http://schemas.microsoft.com/office/drawing/2014/main" id="{73B6359C-C563-4CA2-A6FE-25C708780A86}"/>
              </a:ext>
            </a:extLst>
          </p:cNvPr>
          <p:cNvGraphicFramePr>
            <a:graphicFrameLocks noGrp="1"/>
          </p:cNvGraphicFramePr>
          <p:nvPr>
            <p:ph idx="1"/>
          </p:nvPr>
        </p:nvGraphicFramePr>
        <p:xfrm>
          <a:off x="680321" y="2336873"/>
          <a:ext cx="9613861" cy="35993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2537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CE955-BE08-4DDB-8C39-AF51A6F1982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7EAC9C2-C3F1-498A-A38E-78CF455F8353}"/>
              </a:ext>
            </a:extLst>
          </p:cNvPr>
          <p:cNvSpPr>
            <a:spLocks noGrp="1"/>
          </p:cNvSpPr>
          <p:nvPr>
            <p:ph idx="1"/>
          </p:nvPr>
        </p:nvSpPr>
        <p:spPr/>
        <p:txBody>
          <a:bodyPr/>
          <a:lstStyle/>
          <a:p>
            <a:r>
              <a:rPr lang="en-US"/>
              <a:t>Importing all the required libraries and reading the dataset into a data frame. The data frame contains 1000 rows and 19 columns.</a:t>
            </a:r>
          </a:p>
          <a:p>
            <a:pPr marL="0" indent="0">
              <a:buNone/>
            </a:pPr>
            <a:endParaRPr lang="en-US" dirty="0"/>
          </a:p>
        </p:txBody>
      </p:sp>
      <p:pic>
        <p:nvPicPr>
          <p:cNvPr id="5" name="Picture 4">
            <a:extLst>
              <a:ext uri="{FF2B5EF4-FFF2-40B4-BE49-F238E27FC236}">
                <a16:creationId xmlns:a16="http://schemas.microsoft.com/office/drawing/2014/main" id="{72B5A632-121B-4803-B14E-35E36EEDE413}"/>
              </a:ext>
            </a:extLst>
          </p:cNvPr>
          <p:cNvPicPr>
            <a:picLocks noChangeAspect="1"/>
          </p:cNvPicPr>
          <p:nvPr/>
        </p:nvPicPr>
        <p:blipFill>
          <a:blip r:embed="rId2"/>
          <a:stretch>
            <a:fillRect/>
          </a:stretch>
        </p:blipFill>
        <p:spPr>
          <a:xfrm>
            <a:off x="1390847" y="3333746"/>
            <a:ext cx="8393233" cy="3105150"/>
          </a:xfrm>
          <a:prstGeom prst="rect">
            <a:avLst/>
          </a:prstGeom>
        </p:spPr>
      </p:pic>
    </p:spTree>
    <p:extLst>
      <p:ext uri="{BB962C8B-B14F-4D97-AF65-F5344CB8AC3E}">
        <p14:creationId xmlns:p14="http://schemas.microsoft.com/office/powerpoint/2010/main" val="1804021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38449-D7BE-49C4-951B-F8C31CD28AC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D48A9F6-C512-4F4F-933E-4017F33FB26D}"/>
              </a:ext>
            </a:extLst>
          </p:cNvPr>
          <p:cNvSpPr>
            <a:spLocks noGrp="1"/>
          </p:cNvSpPr>
          <p:nvPr>
            <p:ph idx="1"/>
          </p:nvPr>
        </p:nvSpPr>
        <p:spPr/>
        <p:txBody>
          <a:bodyPr/>
          <a:lstStyle/>
          <a:p>
            <a:r>
              <a:rPr lang="en-US" dirty="0"/>
              <a:t>Displaying the top 5 rows of the dataset.</a:t>
            </a:r>
          </a:p>
          <a:p>
            <a:pPr marL="0" indent="0">
              <a:buNone/>
            </a:pPr>
            <a:endParaRPr lang="en-US" dirty="0"/>
          </a:p>
        </p:txBody>
      </p:sp>
      <p:pic>
        <p:nvPicPr>
          <p:cNvPr id="5" name="Picture 4">
            <a:extLst>
              <a:ext uri="{FF2B5EF4-FFF2-40B4-BE49-F238E27FC236}">
                <a16:creationId xmlns:a16="http://schemas.microsoft.com/office/drawing/2014/main" id="{EC25BDBF-0626-43C1-A672-0F62BE947690}"/>
              </a:ext>
            </a:extLst>
          </p:cNvPr>
          <p:cNvPicPr>
            <a:picLocks noChangeAspect="1"/>
          </p:cNvPicPr>
          <p:nvPr/>
        </p:nvPicPr>
        <p:blipFill>
          <a:blip r:embed="rId2"/>
          <a:stretch>
            <a:fillRect/>
          </a:stretch>
        </p:blipFill>
        <p:spPr>
          <a:xfrm>
            <a:off x="680321" y="3073717"/>
            <a:ext cx="10816908" cy="3209925"/>
          </a:xfrm>
          <a:prstGeom prst="rect">
            <a:avLst/>
          </a:prstGeom>
        </p:spPr>
      </p:pic>
    </p:spTree>
    <p:extLst>
      <p:ext uri="{BB962C8B-B14F-4D97-AF65-F5344CB8AC3E}">
        <p14:creationId xmlns:p14="http://schemas.microsoft.com/office/powerpoint/2010/main" val="1148816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F2387-E8A4-4B04-B866-8C666CC0E76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4226933-4C52-4477-B120-4C4EC022C88E}"/>
              </a:ext>
            </a:extLst>
          </p:cNvPr>
          <p:cNvSpPr>
            <a:spLocks noGrp="1"/>
          </p:cNvSpPr>
          <p:nvPr>
            <p:ph idx="1"/>
          </p:nvPr>
        </p:nvSpPr>
        <p:spPr/>
        <p:txBody>
          <a:bodyPr/>
          <a:lstStyle/>
          <a:p>
            <a:r>
              <a:rPr lang="en-US" dirty="0"/>
              <a:t>Plotting per column distribution plots if the column value is numerical then we are plotting the bar graph else we are plotting the histogram plots</a:t>
            </a:r>
          </a:p>
          <a:p>
            <a:pPr marL="0" indent="0">
              <a:buNone/>
            </a:pPr>
            <a:endParaRPr lang="en-US" dirty="0"/>
          </a:p>
        </p:txBody>
      </p:sp>
      <p:pic>
        <p:nvPicPr>
          <p:cNvPr id="5" name="Picture 4">
            <a:extLst>
              <a:ext uri="{FF2B5EF4-FFF2-40B4-BE49-F238E27FC236}">
                <a16:creationId xmlns:a16="http://schemas.microsoft.com/office/drawing/2014/main" id="{2D7EE581-172A-4000-9F2A-F8F3E085A540}"/>
              </a:ext>
            </a:extLst>
          </p:cNvPr>
          <p:cNvPicPr>
            <a:picLocks noChangeAspect="1"/>
          </p:cNvPicPr>
          <p:nvPr/>
        </p:nvPicPr>
        <p:blipFill>
          <a:blip r:embed="rId2"/>
          <a:stretch>
            <a:fillRect/>
          </a:stretch>
        </p:blipFill>
        <p:spPr>
          <a:xfrm>
            <a:off x="1590675" y="3500120"/>
            <a:ext cx="8630285" cy="3225800"/>
          </a:xfrm>
          <a:prstGeom prst="rect">
            <a:avLst/>
          </a:prstGeom>
        </p:spPr>
      </p:pic>
    </p:spTree>
    <p:extLst>
      <p:ext uri="{BB962C8B-B14F-4D97-AF65-F5344CB8AC3E}">
        <p14:creationId xmlns:p14="http://schemas.microsoft.com/office/powerpoint/2010/main" val="3819988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7A799-AADC-40ED-9348-BF7D771EC6C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39DFA10-BB55-44CB-ADBC-E827226F20FF}"/>
              </a:ext>
            </a:extLst>
          </p:cNvPr>
          <p:cNvSpPr>
            <a:spLocks noGrp="1"/>
          </p:cNvSpPr>
          <p:nvPr>
            <p:ph idx="1"/>
          </p:nvPr>
        </p:nvSpPr>
        <p:spPr/>
        <p:txBody>
          <a:bodyPr/>
          <a:lstStyle/>
          <a:p>
            <a:r>
              <a:rPr lang="en-US" dirty="0"/>
              <a:t>Now calling the function and the output plots are displayed as below.</a:t>
            </a:r>
          </a:p>
          <a:p>
            <a:pPr marL="0" indent="0">
              <a:buNone/>
            </a:pPr>
            <a:endParaRPr lang="en-US" dirty="0"/>
          </a:p>
        </p:txBody>
      </p:sp>
      <p:pic>
        <p:nvPicPr>
          <p:cNvPr id="5" name="Picture 4">
            <a:extLst>
              <a:ext uri="{FF2B5EF4-FFF2-40B4-BE49-F238E27FC236}">
                <a16:creationId xmlns:a16="http://schemas.microsoft.com/office/drawing/2014/main" id="{044FAE82-525B-4AFE-A10F-EA4C93A68EFB}"/>
              </a:ext>
            </a:extLst>
          </p:cNvPr>
          <p:cNvPicPr>
            <a:picLocks noChangeAspect="1"/>
          </p:cNvPicPr>
          <p:nvPr/>
        </p:nvPicPr>
        <p:blipFill>
          <a:blip r:embed="rId2"/>
          <a:stretch>
            <a:fillRect/>
          </a:stretch>
        </p:blipFill>
        <p:spPr>
          <a:xfrm>
            <a:off x="2595880" y="3091044"/>
            <a:ext cx="8651240" cy="3429132"/>
          </a:xfrm>
          <a:prstGeom prst="rect">
            <a:avLst/>
          </a:prstGeom>
        </p:spPr>
      </p:pic>
    </p:spTree>
    <p:extLst>
      <p:ext uri="{BB962C8B-B14F-4D97-AF65-F5344CB8AC3E}">
        <p14:creationId xmlns:p14="http://schemas.microsoft.com/office/powerpoint/2010/main" val="3884108413"/>
      </p:ext>
    </p:extLst>
  </p:cSld>
  <p:clrMapOvr>
    <a:masterClrMapping/>
  </p:clrMapOvr>
</p:sld>
</file>

<file path=ppt/theme/theme1.xml><?xml version="1.0" encoding="utf-8"?>
<a:theme xmlns:a="http://schemas.openxmlformats.org/drawingml/2006/main" name="Berlin">
  <a:themeElements>
    <a:clrScheme name="Orang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otalTime>1</TotalTime>
  <Words>898</Words>
  <Application>Microsoft Office PowerPoint</Application>
  <PresentationFormat>Widescreen</PresentationFormat>
  <Paragraphs>64</Paragraphs>
  <Slides>30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Trebuchet MS</vt:lpstr>
      <vt:lpstr>Berlin</vt:lpstr>
      <vt:lpstr>US Household Income Statistics</vt:lpstr>
      <vt:lpstr>Introduction</vt:lpstr>
      <vt:lpstr>Dataset</vt:lpstr>
      <vt:lpstr>Household &amp; Geographic Statistics</vt:lpstr>
      <vt:lpstr>Geographic Location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Applying the Linear regression model</vt:lpstr>
      <vt:lpstr>Applying Random forest regressor for the data set</vt:lpstr>
      <vt:lpstr>Applying the KNN model on the dataset</vt:lpstr>
      <vt:lpstr>Applying the Naïve Bayes algorithms using Gaussian kernel</vt:lpstr>
      <vt:lpstr>Applying the SVM model on the dataset</vt:lpstr>
      <vt:lpstr>Comparing the Results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 Household Income Statistics</dc:title>
  <dc:creator>pavan yannamaneni</dc:creator>
  <cp:lastModifiedBy>pavan yannamaneni</cp:lastModifiedBy>
  <cp:revision>1</cp:revision>
  <dcterms:created xsi:type="dcterms:W3CDTF">2020-12-19T01:23:59Z</dcterms:created>
  <dcterms:modified xsi:type="dcterms:W3CDTF">2020-12-19T01:25:56Z</dcterms:modified>
</cp:coreProperties>
</file>